
<file path=[Content_Types].xml><?xml version="1.0" encoding="utf-8"?>
<Types xmlns="http://schemas.openxmlformats.org/package/2006/content-types">
  <Default ContentType="application/vnd.openxmlformats-officedocument.spreadsheetml.sheet" Extension="xlsx"/>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ms-office.chartstyle+xml" PartName="/ppt/charts/style1.xml"/>
  <Override ContentType="application/vnd.ms-office.chartcolorstyle+xml" PartName="/ppt/charts/colors1.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defaultTextStyle>
    <a:defPPr lvl="0">
      <a:defRPr lang="es-MX"/>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111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pivotSource>
    <c:name>[HT presentación comparativo 2019 19.xlsx]Hoja6!Tabla dinámica6</c:name>
    <c:fmtId val="-1"/>
  </c:pivotSource>
  <c:chart>
    <c:autoTitleDeleted val="1"/>
    <c:pivotFmts>
      <c:pivotFmt>
        <c:idx val="0"/>
      </c:pivotFmt>
      <c:pivotFmt>
        <c:idx val="1"/>
        <c:spPr>
          <a:solidFill>
            <a:schemeClr val="accent1"/>
          </a:solidFill>
          <a:ln>
            <a:noFill/>
          </a:ln>
          <a:effectLst/>
          <a:sp3d/>
        </c:spPr>
        <c:marker>
          <c:symbol val="circle"/>
          <c:size val="5"/>
          <c:spPr>
            <a:solidFill>
              <a:schemeClr val="accent1"/>
            </a:solidFill>
            <a:ln w="9525">
              <a:solidFill>
                <a:schemeClr val="accent1"/>
              </a:solidFill>
            </a:ln>
            <a:effectLst/>
          </c:spPr>
        </c:marker>
      </c:pivotFmt>
      <c:pivotFmt>
        <c:idx val="2"/>
        <c:spPr>
          <a:solidFill>
            <a:schemeClr val="accent1"/>
          </a:solidFill>
          <a:ln>
            <a:noFill/>
          </a:ln>
          <a:effectLst/>
          <a:sp3d/>
        </c:spPr>
        <c:marker>
          <c:symbol val="circle"/>
          <c:size val="5"/>
          <c:spPr>
            <a:solidFill>
              <a:schemeClr val="accent1"/>
            </a:solidFill>
            <a:ln w="9525">
              <a:solidFill>
                <a:schemeClr val="accent1"/>
              </a:solidFill>
            </a:ln>
            <a:effectLst/>
          </c:spPr>
        </c:marker>
      </c:pivotFmt>
      <c:pivotFmt>
        <c:idx val="3"/>
        <c:spPr>
          <a:solidFill>
            <a:schemeClr val="accent1"/>
          </a:solidFill>
          <a:ln>
            <a:noFill/>
          </a:ln>
          <a:effectLst/>
          <a:sp3d/>
        </c:spPr>
        <c:marker>
          <c:symbol val="none"/>
        </c:marker>
      </c:pivotFmt>
      <c:pivotFmt>
        <c:idx val="4"/>
        <c:spPr>
          <a:solidFill>
            <a:schemeClr val="accent1"/>
          </a:solidFill>
          <a:ln>
            <a:noFill/>
          </a:ln>
          <a:effectLst/>
          <a:sp3d/>
        </c:spPr>
        <c:marker>
          <c:symbol val="none"/>
        </c:marker>
      </c:pivotFmt>
      <c:pivotFmt>
        <c:idx val="5"/>
        <c:spPr>
          <a:solidFill>
            <a:schemeClr val="accent1"/>
          </a:solidFill>
          <a:ln>
            <a:noFill/>
          </a:ln>
          <a:effectLst/>
          <a:sp3d/>
        </c:spPr>
        <c:marker>
          <c:symbol val="none"/>
        </c:marker>
      </c:pivotFmt>
      <c:pivotFmt>
        <c:idx val="6"/>
        <c:spPr>
          <a:solidFill>
            <a:schemeClr val="accent1"/>
          </a:solidFill>
          <a:ln>
            <a:noFill/>
          </a:ln>
          <a:effectLst/>
          <a:sp3d/>
        </c:spPr>
        <c:marker>
          <c:symbol val="none"/>
        </c:marker>
      </c:pivotFmt>
    </c:pivotFmts>
    <c:view3D>
      <c:rotX val="20"/>
      <c:rotY val="3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Hoja6!$B$4:$B$5</c:f>
              <c:strCache>
                <c:ptCount val="1"/>
                <c:pt idx="0">
                  <c:v>Asignado 2018</c:v>
                </c:pt>
              </c:strCache>
            </c:strRef>
          </c:tx>
          <c:spPr>
            <a:solidFill>
              <a:schemeClr val="accent1">
                <a:shade val="76000"/>
              </a:schemeClr>
            </a:solidFill>
            <a:ln>
              <a:noFill/>
            </a:ln>
            <a:effectLst/>
            <a:sp3d/>
          </c:spPr>
          <c:invertIfNegative val="0"/>
          <c:cat>
            <c:strRef>
              <c:f>Hoja6!$A$6:$A$9</c:f>
              <c:strCache>
                <c:ptCount val="3"/>
                <c:pt idx="0">
                  <c:v>Estatal</c:v>
                </c:pt>
                <c:pt idx="1">
                  <c:v>FASSA</c:v>
                </c:pt>
                <c:pt idx="2">
                  <c:v>Seguro Popular</c:v>
                </c:pt>
              </c:strCache>
            </c:strRef>
          </c:cat>
          <c:val>
            <c:numRef>
              <c:f>Hoja6!$B$6:$B$9</c:f>
              <c:numCache>
                <c:formatCode>_(* #,##0.00_);_(* \(#,##0.00\);_(* "-"??_);_(@_)</c:formatCode>
                <c:ptCount val="3"/>
                <c:pt idx="0">
                  <c:v>3550728974</c:v>
                </c:pt>
                <c:pt idx="1">
                  <c:v>3117674077</c:v>
                </c:pt>
                <c:pt idx="2">
                  <c:v>3851979319.6563997</c:v>
                </c:pt>
              </c:numCache>
            </c:numRef>
          </c:val>
        </c:ser>
        <c:ser>
          <c:idx val="1"/>
          <c:order val="1"/>
          <c:tx>
            <c:strRef>
              <c:f>Hoja6!$C$4:$C$5</c:f>
              <c:strCache>
                <c:ptCount val="1"/>
                <c:pt idx="0">
                  <c:v>Asignado 2019</c:v>
                </c:pt>
              </c:strCache>
            </c:strRef>
          </c:tx>
          <c:spPr>
            <a:solidFill>
              <a:schemeClr val="accent1">
                <a:tint val="77000"/>
              </a:schemeClr>
            </a:solidFill>
            <a:ln>
              <a:noFill/>
            </a:ln>
            <a:effectLst/>
            <a:sp3d/>
          </c:spPr>
          <c:invertIfNegative val="0"/>
          <c:cat>
            <c:strRef>
              <c:f>Hoja6!$A$6:$A$9</c:f>
              <c:strCache>
                <c:ptCount val="3"/>
                <c:pt idx="0">
                  <c:v>Estatal</c:v>
                </c:pt>
                <c:pt idx="1">
                  <c:v>FASSA</c:v>
                </c:pt>
                <c:pt idx="2">
                  <c:v>Seguro Popular</c:v>
                </c:pt>
              </c:strCache>
            </c:strRef>
          </c:cat>
          <c:val>
            <c:numRef>
              <c:f>Hoja6!$C$6:$C$9</c:f>
              <c:numCache>
                <c:formatCode>_(* #,##0.00_);_(* \(#,##0.00\);_(* "-"??_);_(@_)</c:formatCode>
                <c:ptCount val="3"/>
                <c:pt idx="0">
                  <c:v>4738800181.5699997</c:v>
                </c:pt>
                <c:pt idx="1">
                  <c:v>3318272787</c:v>
                </c:pt>
                <c:pt idx="2">
                  <c:v>3851979319.6000004</c:v>
                </c:pt>
              </c:numCache>
            </c:numRef>
          </c:val>
        </c:ser>
        <c:dLbls>
          <c:showLegendKey val="0"/>
          <c:showVal val="0"/>
          <c:showCatName val="0"/>
          <c:showSerName val="0"/>
          <c:showPercent val="0"/>
          <c:showBubbleSize val="0"/>
        </c:dLbls>
        <c:gapWidth val="150"/>
        <c:shape val="box"/>
        <c:axId val="-759229328"/>
        <c:axId val="-759228240"/>
        <c:axId val="0"/>
      </c:bar3DChart>
      <c:catAx>
        <c:axId val="-7592293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759228240"/>
        <c:crosses val="autoZero"/>
        <c:auto val="1"/>
        <c:lblAlgn val="ctr"/>
        <c:lblOffset val="100"/>
        <c:noMultiLvlLbl val="0"/>
      </c:catAx>
      <c:valAx>
        <c:axId val="-759228240"/>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75922932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MX"/>
          </a:p>
        </c:txPr>
      </c:dTable>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9FB3A6-E7CB-469D-B41C-FE6B7ABC4BD6}" type="datetimeFigureOut">
              <a:rPr lang="es-MX" smtClean="0"/>
              <a:t>05/02/2019</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7F681-AAC8-4C65-A3C6-BEC75B00EF01}" type="slidenum">
              <a:rPr lang="es-MX" smtClean="0"/>
              <a:t>‹Nº›</a:t>
            </a:fld>
            <a:endParaRPr lang="es-MX"/>
          </a:p>
        </p:txBody>
      </p:sp>
      <p:pic>
        <p:nvPicPr>
          <p:cNvPr id="8" name="3 Imagen"/>
          <p:cNvPicPr>
            <a:picLocks noChangeAspect="1"/>
          </p:cNvPicPr>
          <p:nvPr/>
        </p:nvPicPr>
        <p:blipFill>
          <a:blip r:embed="rId2"/>
          <a:stretch>
            <a:fillRect/>
          </a:stretch>
        </p:blipFill>
        <p:spPr>
          <a:xfrm>
            <a:off x="0" y="8411804"/>
            <a:ext cx="1791651" cy="719842"/>
          </a:xfrm>
          <a:prstGeom prst="rect">
            <a:avLst/>
          </a:prstGeom>
        </p:spPr>
      </p:pic>
    </p:spTree>
    <p:extLst>
      <p:ext uri="{BB962C8B-B14F-4D97-AF65-F5344CB8AC3E}">
        <p14:creationId xmlns:p14="http://schemas.microsoft.com/office/powerpoint/2010/main" val="171146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pic>
        <p:nvPicPr>
          <p:cNvPr id="8" name="3 Imagen"/>
          <p:cNvPicPr>
            <a:picLocks noChangeAspect="1"/>
          </p:cNvPicPr>
          <p:nvPr userDrawn="1"/>
        </p:nvPicPr>
        <p:blipFill>
          <a:blip r:embed="rId2"/>
          <a:stretch>
            <a:fillRect/>
          </a:stretch>
        </p:blipFill>
        <p:spPr>
          <a:xfrm>
            <a:off x="0" y="6167440"/>
            <a:ext cx="1718769" cy="690560"/>
          </a:xfrm>
          <a:prstGeom prst="rect">
            <a:avLst/>
          </a:prstGeom>
        </p:spPr>
      </p:pic>
      <p:sp>
        <p:nvSpPr>
          <p:cNvPr id="9" name="Marcador de fecha 8"/>
          <p:cNvSpPr>
            <a:spLocks noGrp="1"/>
          </p:cNvSpPr>
          <p:nvPr>
            <p:ph type="dt" sz="half" idx="10"/>
          </p:nvPr>
        </p:nvSpPr>
        <p:spPr/>
        <p:txBody>
          <a:bodyPr/>
          <a:lstStyle/>
          <a:p>
            <a:fld id="{B560894D-32ED-4C4B-94A0-8CB925A12C16}" type="datetimeFigureOut">
              <a:rPr lang="es-MX" smtClean="0"/>
              <a:t>05/02/2019</a:t>
            </a:fld>
            <a:endParaRPr lang="es-MX"/>
          </a:p>
        </p:txBody>
      </p:sp>
      <p:sp>
        <p:nvSpPr>
          <p:cNvPr id="11" name="Marcador de número de diapositiva 10"/>
          <p:cNvSpPr>
            <a:spLocks noGrp="1"/>
          </p:cNvSpPr>
          <p:nvPr>
            <p:ph type="sldNum" sz="quarter" idx="12"/>
          </p:nvPr>
        </p:nvSpPr>
        <p:spPr/>
        <p:txBody>
          <a:bodyPr/>
          <a:lstStyle/>
          <a:p>
            <a:fld id="{1CE1D297-0324-4B28-B518-DA77C1FC8592}" type="slidenum">
              <a:rPr lang="es-MX" smtClean="0"/>
              <a:t>‹Nº›</a:t>
            </a:fld>
            <a:endParaRPr lang="es-MX"/>
          </a:p>
        </p:txBody>
      </p:sp>
      <p:sp>
        <p:nvSpPr>
          <p:cNvPr id="12" name="Título 11"/>
          <p:cNvSpPr>
            <a:spLocks noGrp="1"/>
          </p:cNvSpPr>
          <p:nvPr>
            <p:ph type="title"/>
          </p:nvPr>
        </p:nvSpPr>
        <p:spPr/>
        <p:txBody>
          <a:bodyPr/>
          <a:lstStyle/>
          <a:p>
            <a:r>
              <a:rPr lang="es-ES" smtClean="0"/>
              <a:t>Haga clic para modificar el estilo de título del patrón</a:t>
            </a:r>
            <a:endParaRPr lang="es-MX"/>
          </a:p>
        </p:txBody>
      </p:sp>
      <p:sp>
        <p:nvSpPr>
          <p:cNvPr id="13" name="Rectángulo 12"/>
          <p:cNvSpPr/>
          <p:nvPr userDrawn="1"/>
        </p:nvSpPr>
        <p:spPr>
          <a:xfrm>
            <a:off x="3676073" y="6356350"/>
            <a:ext cx="4535054" cy="365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rPr>
              <a:t>Disposiciones Administrativas</a:t>
            </a:r>
            <a:r>
              <a:rPr lang="es-MX" sz="2000" b="1" baseline="0" dirty="0" smtClean="0">
                <a:solidFill>
                  <a:schemeClr val="tx1"/>
                </a:solidFill>
              </a:rPr>
              <a:t> 2019</a:t>
            </a:r>
            <a:endParaRPr lang="es-MX" sz="2000" b="1" dirty="0">
              <a:solidFill>
                <a:schemeClr val="tx1"/>
              </a:solidFill>
            </a:endParaRPr>
          </a:p>
        </p:txBody>
      </p:sp>
    </p:spTree>
    <p:extLst>
      <p:ext uri="{BB962C8B-B14F-4D97-AF65-F5344CB8AC3E}">
        <p14:creationId xmlns:p14="http://schemas.microsoft.com/office/powerpoint/2010/main" val="1378714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560894D-32ED-4C4B-94A0-8CB925A12C16}" type="datetimeFigureOut">
              <a:rPr lang="es-MX" smtClean="0"/>
              <a:t>05/02/2019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33281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560894D-32ED-4C4B-94A0-8CB925A12C16}" type="datetimeFigureOut">
              <a:rPr lang="es-MX" smtClean="0"/>
              <a:t>05/02/2019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150555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560894D-32ED-4C4B-94A0-8CB925A12C16}" type="datetimeFigureOut">
              <a:rPr lang="es-MX" smtClean="0"/>
              <a:t>05/02/2019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3028427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560894D-32ED-4C4B-94A0-8CB925A12C16}" type="datetimeFigureOut">
              <a:rPr lang="es-MX" smtClean="0"/>
              <a:t>05/02/2019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125797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B560894D-32ED-4C4B-94A0-8CB925A12C16}" type="datetimeFigureOut">
              <a:rPr lang="es-MX" smtClean="0"/>
              <a:t>05/02/2019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211352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B560894D-32ED-4C4B-94A0-8CB925A12C16}" type="datetimeFigureOut">
              <a:rPr lang="es-MX" smtClean="0"/>
              <a:t>05/02/2019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226945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B560894D-32ED-4C4B-94A0-8CB925A12C16}" type="datetimeFigureOut">
              <a:rPr lang="es-MX" smtClean="0"/>
              <a:t>05/02/2019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539722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560894D-32ED-4C4B-94A0-8CB925A12C16}" type="datetimeFigureOut">
              <a:rPr lang="es-MX" smtClean="0"/>
              <a:t>05/02/2019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204507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560894D-32ED-4C4B-94A0-8CB925A12C16}" type="datetimeFigureOut">
              <a:rPr lang="es-MX" smtClean="0"/>
              <a:t>05/02/2019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238653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560894D-32ED-4C4B-94A0-8CB925A12C16}" type="datetimeFigureOut">
              <a:rPr lang="es-MX" smtClean="0"/>
              <a:t>05/02/2019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CE1D297-0324-4B28-B518-DA77C1FC8592}" type="slidenum">
              <a:rPr lang="es-MX" smtClean="0"/>
              <a:t>‹Nº›</a:t>
            </a:fld>
            <a:endParaRPr lang="es-MX"/>
          </a:p>
        </p:txBody>
      </p:sp>
    </p:spTree>
    <p:extLst>
      <p:ext uri="{BB962C8B-B14F-4D97-AF65-F5344CB8AC3E}">
        <p14:creationId xmlns:p14="http://schemas.microsoft.com/office/powerpoint/2010/main" val="345889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0894D-32ED-4C4B-94A0-8CB925A12C16}" type="datetimeFigureOut">
              <a:rPr lang="es-MX" smtClean="0"/>
              <a:t>05/02/2019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1D297-0324-4B28-B518-DA77C1FC8592}" type="slidenum">
              <a:rPr lang="es-MX" smtClean="0"/>
              <a:t>‹Nº›</a:t>
            </a:fld>
            <a:endParaRPr lang="es-MX"/>
          </a:p>
        </p:txBody>
      </p:sp>
    </p:spTree>
    <p:extLst>
      <p:ext uri="{BB962C8B-B14F-4D97-AF65-F5344CB8AC3E}">
        <p14:creationId xmlns:p14="http://schemas.microsoft.com/office/powerpoint/2010/main" val="1778812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29" y="133566"/>
            <a:ext cx="419100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descr="Imagen relacionad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879" t="19570" r="17908" b="16217"/>
          <a:stretch/>
        </p:blipFill>
        <p:spPr bwMode="auto">
          <a:xfrm>
            <a:off x="10566107" y="66247"/>
            <a:ext cx="1384627" cy="1384629"/>
          </a:xfrm>
          <a:prstGeom prst="rect">
            <a:avLst/>
          </a:prstGeom>
          <a:noFill/>
          <a:extLst>
            <a:ext uri="{909E8E84-426E-40DD-AFC4-6F175D3DCCD1}">
              <a14:hiddenFill xmlns:a14="http://schemas.microsoft.com/office/drawing/2010/main">
                <a:solidFill>
                  <a:srgbClr val="FFFFFF"/>
                </a:solidFill>
              </a14:hiddenFill>
            </a:ext>
          </a:extLst>
        </p:spPr>
      </p:pic>
      <p:sp>
        <p:nvSpPr>
          <p:cNvPr id="7" name="9 Rectángulo"/>
          <p:cNvSpPr/>
          <p:nvPr/>
        </p:nvSpPr>
        <p:spPr>
          <a:xfrm>
            <a:off x="2351875" y="3244334"/>
            <a:ext cx="7488268" cy="707886"/>
          </a:xfrm>
          <a:prstGeom prst="rect">
            <a:avLst/>
          </a:prstGeom>
        </p:spPr>
        <p:txBody>
          <a:bodyPr wrap="none">
            <a:spAutoFit/>
          </a:bodyPr>
          <a:lstStyle/>
          <a:p>
            <a:pPr algn="ctr"/>
            <a:r>
              <a:rPr lang="es-MX" sz="4000" dirty="0" smtClean="0">
                <a:solidFill>
                  <a:schemeClr val="tx2">
                    <a:lumMod val="75000"/>
                  </a:schemeClr>
                </a:solidFill>
              </a:rPr>
              <a:t>Disposiciones Administrativas 2019</a:t>
            </a:r>
            <a:endParaRPr lang="es-MX" sz="4000" dirty="0">
              <a:solidFill>
                <a:schemeClr val="tx2">
                  <a:lumMod val="75000"/>
                </a:schemeClr>
              </a:solidFill>
            </a:endParaRPr>
          </a:p>
        </p:txBody>
      </p:sp>
      <p:sp>
        <p:nvSpPr>
          <p:cNvPr id="8" name="15 CuadroTexto"/>
          <p:cNvSpPr txBox="1"/>
          <p:nvPr/>
        </p:nvSpPr>
        <p:spPr>
          <a:xfrm>
            <a:off x="2554272" y="4797152"/>
            <a:ext cx="7002524" cy="1200329"/>
          </a:xfrm>
          <a:prstGeom prst="rect">
            <a:avLst/>
          </a:prstGeom>
          <a:noFill/>
        </p:spPr>
        <p:txBody>
          <a:bodyPr wrap="square" rtlCol="0">
            <a:spAutoFit/>
          </a:bodyPr>
          <a:lstStyle/>
          <a:p>
            <a:pPr algn="ctr"/>
            <a:r>
              <a:rPr lang="es-MX" sz="2400" dirty="0" smtClean="0">
                <a:solidFill>
                  <a:schemeClr val="tx2">
                    <a:lumMod val="75000"/>
                  </a:schemeClr>
                </a:solidFill>
              </a:rPr>
              <a:t>Coordinación General de Administración y Finanzas</a:t>
            </a:r>
          </a:p>
          <a:p>
            <a:pPr algn="ctr"/>
            <a:r>
              <a:rPr lang="es-MX" sz="2400" dirty="0">
                <a:solidFill>
                  <a:schemeClr val="tx2">
                    <a:lumMod val="75000"/>
                  </a:schemeClr>
                </a:solidFill>
              </a:rPr>
              <a:t>Dirección General de </a:t>
            </a:r>
            <a:r>
              <a:rPr lang="es-MX" sz="2400" dirty="0" smtClean="0">
                <a:solidFill>
                  <a:schemeClr val="tx2">
                    <a:lumMod val="75000"/>
                  </a:schemeClr>
                </a:solidFill>
              </a:rPr>
              <a:t>Administración</a:t>
            </a:r>
          </a:p>
          <a:p>
            <a:pPr algn="ctr"/>
            <a:endParaRPr lang="es-MX" sz="2400" dirty="0">
              <a:solidFill>
                <a:schemeClr val="tx2">
                  <a:lumMod val="75000"/>
                </a:schemeClr>
              </a:solidFill>
            </a:endParaRPr>
          </a:p>
        </p:txBody>
      </p:sp>
    </p:spTree>
    <p:extLst>
      <p:ext uri="{BB962C8B-B14F-4D97-AF65-F5344CB8AC3E}">
        <p14:creationId xmlns:p14="http://schemas.microsoft.com/office/powerpoint/2010/main" val="2298091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Estrategias 2019</a:t>
            </a:r>
            <a:endParaRPr lang="es-MX" sz="4000" dirty="0">
              <a:solidFill>
                <a:schemeClr val="tx2">
                  <a:lumMod val="75000"/>
                </a:schemeClr>
              </a:solidFill>
              <a:latin typeface="+mn-lt"/>
            </a:endParaRPr>
          </a:p>
        </p:txBody>
      </p:sp>
      <p:sp>
        <p:nvSpPr>
          <p:cNvPr id="13" name="Título 1"/>
          <p:cNvSpPr txBox="1">
            <a:spLocks/>
          </p:cNvSpPr>
          <p:nvPr/>
        </p:nvSpPr>
        <p:spPr>
          <a:xfrm>
            <a:off x="834766" y="1069849"/>
            <a:ext cx="9144000" cy="33174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MX" sz="1800" dirty="0" smtClean="0">
              <a:solidFill>
                <a:schemeClr val="tx2">
                  <a:lumMod val="75000"/>
                </a:schemeClr>
              </a:solidFill>
              <a:latin typeface="+mn-lt"/>
            </a:endParaRP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endParaRPr lang="es-ES" sz="1800" dirty="0">
              <a:solidFill>
                <a:schemeClr val="tx2">
                  <a:lumMod val="75000"/>
                </a:schemeClr>
              </a:solidFill>
              <a:latin typeface="+mn-lt"/>
            </a:endParaRP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endParaRPr lang="es-ES" sz="1800" dirty="0">
              <a:solidFill>
                <a:schemeClr val="tx2">
                  <a:lumMod val="75000"/>
                </a:schemeClr>
              </a:solidFill>
              <a:latin typeface="+mn-lt"/>
            </a:endParaRP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r>
              <a:rPr lang="es-ES" sz="1800" dirty="0" smtClean="0">
                <a:solidFill>
                  <a:schemeClr val="tx2">
                    <a:lumMod val="75000"/>
                  </a:schemeClr>
                </a:solidFill>
                <a:latin typeface="+mn-lt"/>
              </a:rPr>
              <a:t>El recurso Estatal estaba activo desde el 1ro de enero de 2019, FASSA, por autorizaciones de la Federación, se pone a disposición a partir del 05 de febrero.</a:t>
            </a:r>
          </a:p>
          <a:p>
            <a:pPr algn="just"/>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r>
              <a:rPr lang="es-ES" sz="1800" dirty="0" smtClean="0">
                <a:solidFill>
                  <a:schemeClr val="tx2">
                    <a:lumMod val="75000"/>
                  </a:schemeClr>
                </a:solidFill>
                <a:latin typeface="+mn-lt"/>
              </a:rPr>
              <a:t>Mensualmente </a:t>
            </a:r>
            <a:r>
              <a:rPr lang="es-ES" sz="1800" dirty="0">
                <a:solidFill>
                  <a:schemeClr val="tx2">
                    <a:lumMod val="75000"/>
                  </a:schemeClr>
                </a:solidFill>
                <a:latin typeface="+mn-lt"/>
              </a:rPr>
              <a:t>se </a:t>
            </a:r>
            <a:r>
              <a:rPr lang="es-ES" sz="1800" dirty="0" smtClean="0">
                <a:solidFill>
                  <a:schemeClr val="tx2">
                    <a:lumMod val="75000"/>
                  </a:schemeClr>
                </a:solidFill>
                <a:latin typeface="+mn-lt"/>
              </a:rPr>
              <a:t>continuará notificando, </a:t>
            </a:r>
            <a:r>
              <a:rPr lang="es-ES" sz="1800" dirty="0">
                <a:solidFill>
                  <a:schemeClr val="tx2">
                    <a:lumMod val="75000"/>
                  </a:schemeClr>
                </a:solidFill>
                <a:latin typeface="+mn-lt"/>
              </a:rPr>
              <a:t>a través de la PEI, la depuración de documentos de compromiso de gasto (reservas), con más de 60 días sin </a:t>
            </a:r>
            <a:r>
              <a:rPr lang="es-ES" sz="1800" dirty="0" smtClean="0">
                <a:solidFill>
                  <a:schemeClr val="tx2">
                    <a:lumMod val="75000"/>
                  </a:schemeClr>
                </a:solidFill>
                <a:latin typeface="+mn-lt"/>
              </a:rPr>
              <a:t>aplicación.</a:t>
            </a: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r>
              <a:rPr lang="es-ES" sz="1800" dirty="0" smtClean="0">
                <a:solidFill>
                  <a:schemeClr val="tx2">
                    <a:lumMod val="75000"/>
                  </a:schemeClr>
                </a:solidFill>
                <a:latin typeface="+mn-lt"/>
              </a:rPr>
              <a:t>Cada mes se cancelarán las pólizas </a:t>
            </a:r>
            <a:r>
              <a:rPr lang="es-ES" sz="1800" dirty="0">
                <a:solidFill>
                  <a:schemeClr val="tx2">
                    <a:lumMod val="75000"/>
                  </a:schemeClr>
                </a:solidFill>
                <a:latin typeface="+mn-lt"/>
              </a:rPr>
              <a:t>devengadas no </a:t>
            </a:r>
            <a:r>
              <a:rPr lang="es-ES" sz="1800" dirty="0" smtClean="0">
                <a:solidFill>
                  <a:schemeClr val="tx2">
                    <a:lumMod val="75000"/>
                  </a:schemeClr>
                </a:solidFill>
                <a:latin typeface="+mn-lt"/>
              </a:rPr>
              <a:t>compensadas.</a:t>
            </a:r>
          </a:p>
          <a:p>
            <a:pPr marL="457200" indent="-457200" algn="just">
              <a:buFont typeface="Arial" panose="020B0604020202020204" pitchFamily="34" charset="0"/>
              <a:buChar char="•"/>
            </a:pPr>
            <a:endParaRPr lang="es-ES" sz="1800" dirty="0" smtClean="0">
              <a:solidFill>
                <a:schemeClr val="tx2">
                  <a:lumMod val="75000"/>
                </a:schemeClr>
              </a:solidFill>
              <a:latin typeface="+mn-lt"/>
            </a:endParaRPr>
          </a:p>
          <a:p>
            <a:pPr marL="457200" indent="-457200" algn="just">
              <a:buFont typeface="Arial" panose="020B0604020202020204" pitchFamily="34" charset="0"/>
              <a:buChar char="•"/>
            </a:pPr>
            <a:r>
              <a:rPr lang="es-ES" sz="1800" dirty="0" smtClean="0">
                <a:solidFill>
                  <a:schemeClr val="tx2">
                    <a:lumMod val="75000"/>
                  </a:schemeClr>
                </a:solidFill>
                <a:latin typeface="+mn-lt"/>
              </a:rPr>
              <a:t>Al </a:t>
            </a:r>
            <a:r>
              <a:rPr lang="es-ES" sz="1800" dirty="0">
                <a:solidFill>
                  <a:schemeClr val="tx2">
                    <a:lumMod val="75000"/>
                  </a:schemeClr>
                </a:solidFill>
                <a:latin typeface="+mn-lt"/>
              </a:rPr>
              <a:t>cierre del mes se </a:t>
            </a:r>
            <a:r>
              <a:rPr lang="es-ES" sz="1800" dirty="0" smtClean="0">
                <a:solidFill>
                  <a:schemeClr val="tx2">
                    <a:lumMod val="75000"/>
                  </a:schemeClr>
                </a:solidFill>
                <a:latin typeface="+mn-lt"/>
              </a:rPr>
              <a:t>realizará la </a:t>
            </a:r>
            <a:r>
              <a:rPr lang="es-ES" sz="1800" dirty="0">
                <a:solidFill>
                  <a:schemeClr val="tx2">
                    <a:lumMod val="75000"/>
                  </a:schemeClr>
                </a:solidFill>
                <a:latin typeface="+mn-lt"/>
              </a:rPr>
              <a:t>notificación del avance presupuestal para su seguimiento y evaluación</a:t>
            </a:r>
            <a:r>
              <a:rPr lang="es-ES" sz="1800" dirty="0" smtClean="0">
                <a:solidFill>
                  <a:schemeClr val="tx2">
                    <a:lumMod val="75000"/>
                  </a:schemeClr>
                </a:solidFill>
                <a:latin typeface="+mn-lt"/>
              </a:rPr>
              <a:t>.</a:t>
            </a:r>
          </a:p>
          <a:p>
            <a:pPr marL="457200" indent="-457200" algn="just">
              <a:buFont typeface="Arial" panose="020B0604020202020204" pitchFamily="34" charset="0"/>
              <a:buChar char="•"/>
            </a:pPr>
            <a:endParaRPr lang="es-ES" sz="1800" dirty="0">
              <a:solidFill>
                <a:schemeClr val="tx2">
                  <a:lumMod val="75000"/>
                </a:schemeClr>
              </a:solidFill>
              <a:latin typeface="+mn-lt"/>
            </a:endParaRPr>
          </a:p>
          <a:p>
            <a:pPr marL="457200" indent="-457200" algn="just">
              <a:buFont typeface="Arial" panose="020B0604020202020204" pitchFamily="34" charset="0"/>
              <a:buChar char="•"/>
            </a:pPr>
            <a:endParaRPr lang="es-MX" sz="1800" dirty="0">
              <a:solidFill>
                <a:schemeClr val="tx2">
                  <a:lumMod val="75000"/>
                </a:schemeClr>
              </a:solidFill>
              <a:latin typeface="+mn-lt"/>
            </a:endParaRPr>
          </a:p>
        </p:txBody>
      </p:sp>
    </p:spTree>
    <p:extLst>
      <p:ext uri="{BB962C8B-B14F-4D97-AF65-F5344CB8AC3E}">
        <p14:creationId xmlns:p14="http://schemas.microsoft.com/office/powerpoint/2010/main" val="3690455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Auditorias</a:t>
            </a:r>
            <a:endParaRPr lang="es-MX" sz="4000" dirty="0">
              <a:solidFill>
                <a:schemeClr val="tx2">
                  <a:lumMod val="75000"/>
                </a:schemeClr>
              </a:solidFill>
              <a:latin typeface="+mn-lt"/>
            </a:endParaRPr>
          </a:p>
        </p:txBody>
      </p:sp>
      <p:sp>
        <p:nvSpPr>
          <p:cNvPr id="4" name="Título 1"/>
          <p:cNvSpPr txBox="1">
            <a:spLocks/>
          </p:cNvSpPr>
          <p:nvPr/>
        </p:nvSpPr>
        <p:spPr>
          <a:xfrm>
            <a:off x="743326" y="1553036"/>
            <a:ext cx="9144000" cy="445273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just">
              <a:buFont typeface="Arial" panose="020B0604020202020204" pitchFamily="34" charset="0"/>
              <a:buChar char="•"/>
              <a:defRPr/>
            </a:pPr>
            <a:endParaRPr lang="es-ES" sz="1800" dirty="0" smtClean="0">
              <a:solidFill>
                <a:schemeClr val="tx2">
                  <a:lumMod val="75000"/>
                </a:schemeClr>
              </a:solidFill>
              <a:latin typeface="+mn-lt"/>
            </a:endParaRPr>
          </a:p>
          <a:p>
            <a:pPr marL="285750" indent="-285750" algn="just">
              <a:buFont typeface="Arial" panose="020B0604020202020204" pitchFamily="34" charset="0"/>
              <a:buChar char="•"/>
              <a:defRPr/>
            </a:pPr>
            <a:r>
              <a:rPr lang="es-MX" sz="1800" dirty="0">
                <a:solidFill>
                  <a:schemeClr val="tx2">
                    <a:lumMod val="75000"/>
                  </a:schemeClr>
                </a:solidFill>
                <a:latin typeface="+mn-lt"/>
              </a:rPr>
              <a:t>Deficiencia en los registros contables, presupuestales y patrimoniales específicos. (Falta de control en el manejo de insumos).</a:t>
            </a:r>
          </a:p>
          <a:p>
            <a:pPr marL="285750" indent="-285750" algn="just">
              <a:buFont typeface="Arial" panose="020B0604020202020204" pitchFamily="34" charset="0"/>
              <a:buChar char="•"/>
              <a:defRPr/>
            </a:pPr>
            <a:endParaRPr lang="es-MX" sz="1800" dirty="0">
              <a:solidFill>
                <a:schemeClr val="tx2">
                  <a:lumMod val="75000"/>
                </a:schemeClr>
              </a:solidFill>
              <a:latin typeface="+mn-lt"/>
            </a:endParaRPr>
          </a:p>
          <a:p>
            <a:pPr marL="285750" indent="-285750" algn="just">
              <a:buFont typeface="Arial" panose="020B0604020202020204" pitchFamily="34" charset="0"/>
              <a:buChar char="•"/>
              <a:defRPr/>
            </a:pPr>
            <a:r>
              <a:rPr lang="es-MX" sz="1800" dirty="0">
                <a:solidFill>
                  <a:schemeClr val="tx2">
                    <a:lumMod val="75000"/>
                  </a:schemeClr>
                </a:solidFill>
                <a:latin typeface="+mn-lt"/>
              </a:rPr>
              <a:t>Incumplimiento en el procedimiento de contratación de adquisiciones, arrendamientos y servicios del sector público. (Contratos).</a:t>
            </a:r>
          </a:p>
          <a:p>
            <a:pPr marL="285750" indent="-285750" algn="just">
              <a:buFont typeface="Arial" panose="020B0604020202020204" pitchFamily="34" charset="0"/>
              <a:buChar char="•"/>
              <a:defRPr/>
            </a:pPr>
            <a:endParaRPr lang="es-MX" sz="1800" dirty="0">
              <a:solidFill>
                <a:schemeClr val="tx2">
                  <a:lumMod val="75000"/>
                </a:schemeClr>
              </a:solidFill>
              <a:latin typeface="+mn-lt"/>
            </a:endParaRPr>
          </a:p>
          <a:p>
            <a:pPr marL="285750" indent="-285750" algn="just">
              <a:buFont typeface="Arial" panose="020B0604020202020204" pitchFamily="34" charset="0"/>
              <a:buChar char="•"/>
            </a:pPr>
            <a:r>
              <a:rPr lang="es-MX" sz="1800" dirty="0">
                <a:solidFill>
                  <a:schemeClr val="tx2">
                    <a:lumMod val="75000"/>
                  </a:schemeClr>
                </a:solidFill>
                <a:latin typeface="+mn-lt"/>
              </a:rPr>
              <a:t>Derivado del proceso de surtimiento de medicamento, conforme a la norma oficial de salud, falta de emisión de notas médicas.</a:t>
            </a:r>
          </a:p>
          <a:p>
            <a:pPr marL="285750" indent="-285750" algn="just">
              <a:buFont typeface="Arial" panose="020B0604020202020204" pitchFamily="34" charset="0"/>
              <a:buChar char="•"/>
            </a:pPr>
            <a:endParaRPr lang="es-MX" sz="1800" dirty="0">
              <a:solidFill>
                <a:schemeClr val="tx2">
                  <a:lumMod val="75000"/>
                </a:schemeClr>
              </a:solidFill>
              <a:latin typeface="+mn-lt"/>
            </a:endParaRPr>
          </a:p>
          <a:p>
            <a:pPr marL="285750" indent="-285750" algn="just">
              <a:buFont typeface="Arial" panose="020B0604020202020204" pitchFamily="34" charset="0"/>
              <a:buChar char="•"/>
            </a:pPr>
            <a:r>
              <a:rPr lang="es-MX" sz="1800" dirty="0">
                <a:solidFill>
                  <a:schemeClr val="tx2">
                    <a:lumMod val="75000"/>
                  </a:schemeClr>
                </a:solidFill>
                <a:latin typeface="+mn-lt"/>
              </a:rPr>
              <a:t>Falta de reportes de incidencias a la Dirección General de Recursos Humanos.</a:t>
            </a:r>
          </a:p>
          <a:p>
            <a:pPr marL="285750" indent="-285750" algn="just">
              <a:buFont typeface="Arial" panose="020B0604020202020204" pitchFamily="34" charset="0"/>
              <a:buChar char="•"/>
            </a:pPr>
            <a:endParaRPr lang="es-MX" sz="1800" dirty="0">
              <a:solidFill>
                <a:schemeClr val="tx2">
                  <a:lumMod val="75000"/>
                </a:schemeClr>
              </a:solidFill>
              <a:latin typeface="+mn-lt"/>
            </a:endParaRPr>
          </a:p>
          <a:p>
            <a:pPr marL="285750" indent="-285750" algn="just">
              <a:buFont typeface="Arial" panose="020B0604020202020204" pitchFamily="34" charset="0"/>
              <a:buChar char="•"/>
            </a:pPr>
            <a:r>
              <a:rPr lang="es-MX" sz="1800" dirty="0">
                <a:solidFill>
                  <a:schemeClr val="tx2">
                    <a:lumMod val="75000"/>
                  </a:schemeClr>
                </a:solidFill>
                <a:latin typeface="+mn-lt"/>
              </a:rPr>
              <a:t>Cargas excedentes de combustibles y cargas en fines de semana en vehículos oficiales, sin existir un documento de autorización por parte de la Dirección de Recursos Materiales.</a:t>
            </a:r>
          </a:p>
          <a:p>
            <a:pPr marL="285750" indent="-285750" algn="just">
              <a:buFont typeface="Arial" panose="020B0604020202020204" pitchFamily="34" charset="0"/>
              <a:buChar char="•"/>
            </a:pPr>
            <a:endParaRPr lang="es-MX" sz="1800" dirty="0">
              <a:solidFill>
                <a:schemeClr val="tx2">
                  <a:lumMod val="75000"/>
                </a:schemeClr>
              </a:solidFill>
              <a:latin typeface="+mn-lt"/>
            </a:endParaRPr>
          </a:p>
          <a:p>
            <a:pPr marL="285750" indent="-285750" algn="just">
              <a:buFont typeface="Arial" panose="020B0604020202020204" pitchFamily="34" charset="0"/>
              <a:buChar char="•"/>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MX" sz="1400" dirty="0">
              <a:latin typeface="Proxima Nova Rg" panose="02000506030000020004" pitchFamily="50" charset="0"/>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p:txBody>
      </p:sp>
      <p:sp>
        <p:nvSpPr>
          <p:cNvPr id="5" name="Título 1"/>
          <p:cNvSpPr txBox="1">
            <a:spLocks/>
          </p:cNvSpPr>
          <p:nvPr/>
        </p:nvSpPr>
        <p:spPr>
          <a:xfrm>
            <a:off x="834766" y="886691"/>
            <a:ext cx="9144000" cy="4587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Observaciones y análisis de la planeación</a:t>
            </a:r>
            <a:endParaRPr lang="es-MX" sz="2000" dirty="0">
              <a:solidFill>
                <a:schemeClr val="tx2">
                  <a:lumMod val="75000"/>
                </a:schemeClr>
              </a:solidFill>
              <a:latin typeface="+mn-lt"/>
            </a:endParaRPr>
          </a:p>
        </p:txBody>
      </p:sp>
    </p:spTree>
    <p:extLst>
      <p:ext uri="{BB962C8B-B14F-4D97-AF65-F5344CB8AC3E}">
        <p14:creationId xmlns:p14="http://schemas.microsoft.com/office/powerpoint/2010/main" val="3439687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Auditorias</a:t>
            </a:r>
            <a:endParaRPr lang="es-MX" sz="4000" dirty="0">
              <a:solidFill>
                <a:schemeClr val="tx2">
                  <a:lumMod val="75000"/>
                </a:schemeClr>
              </a:solidFill>
              <a:latin typeface="+mn-lt"/>
            </a:endParaRPr>
          </a:p>
        </p:txBody>
      </p:sp>
      <p:sp>
        <p:nvSpPr>
          <p:cNvPr id="4" name="Título 1"/>
          <p:cNvSpPr txBox="1">
            <a:spLocks/>
          </p:cNvSpPr>
          <p:nvPr/>
        </p:nvSpPr>
        <p:spPr>
          <a:xfrm>
            <a:off x="706750" y="1553036"/>
            <a:ext cx="9144000" cy="25599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just">
              <a:buFont typeface="Arial" panose="020B0604020202020204" pitchFamily="34" charset="0"/>
              <a:buChar char="•"/>
            </a:pPr>
            <a:r>
              <a:rPr lang="es-MX" sz="1800" dirty="0" smtClean="0">
                <a:solidFill>
                  <a:schemeClr val="tx2">
                    <a:lumMod val="75000"/>
                  </a:schemeClr>
                </a:solidFill>
                <a:latin typeface="+mn-lt"/>
              </a:rPr>
              <a:t>Equipo </a:t>
            </a:r>
            <a:r>
              <a:rPr lang="es-MX" sz="1800" dirty="0">
                <a:solidFill>
                  <a:schemeClr val="tx2">
                    <a:lumMod val="75000"/>
                  </a:schemeClr>
                </a:solidFill>
                <a:latin typeface="+mn-lt"/>
              </a:rPr>
              <a:t>médico no localizado en las unidades médicas del ISAPEG.</a:t>
            </a:r>
          </a:p>
          <a:p>
            <a:pPr marL="285750" indent="-285750" algn="just">
              <a:buFont typeface="Arial" panose="020B0604020202020204" pitchFamily="34" charset="0"/>
              <a:buChar char="•"/>
            </a:pPr>
            <a:endParaRPr lang="es-MX" sz="1800" dirty="0">
              <a:solidFill>
                <a:schemeClr val="tx2">
                  <a:lumMod val="75000"/>
                </a:schemeClr>
              </a:solidFill>
              <a:latin typeface="+mn-lt"/>
            </a:endParaRPr>
          </a:p>
          <a:p>
            <a:pPr marL="285750" indent="-285750" algn="just">
              <a:buFont typeface="Arial" panose="020B0604020202020204" pitchFamily="34" charset="0"/>
              <a:buChar char="•"/>
            </a:pPr>
            <a:r>
              <a:rPr lang="es-MX" sz="1800" dirty="0">
                <a:solidFill>
                  <a:schemeClr val="tx2">
                    <a:lumMod val="75000"/>
                  </a:schemeClr>
                </a:solidFill>
                <a:latin typeface="+mn-lt"/>
              </a:rPr>
              <a:t>Medicamento recibido, distribuido o dispensado sin el debido soporte documental.</a:t>
            </a:r>
          </a:p>
          <a:p>
            <a:pPr marL="285750" indent="-285750" algn="just">
              <a:buFont typeface="Arial" panose="020B0604020202020204" pitchFamily="34" charset="0"/>
              <a:buChar char="•"/>
            </a:pPr>
            <a:endParaRPr lang="es-MX" sz="1800" dirty="0">
              <a:solidFill>
                <a:schemeClr val="tx2">
                  <a:lumMod val="75000"/>
                </a:schemeClr>
              </a:solidFill>
              <a:latin typeface="+mn-lt"/>
            </a:endParaRPr>
          </a:p>
          <a:p>
            <a:pPr marL="285750" indent="-285750" algn="just">
              <a:buFont typeface="Arial" panose="020B0604020202020204" pitchFamily="34" charset="0"/>
              <a:buChar char="•"/>
            </a:pPr>
            <a:r>
              <a:rPr lang="es-MX" sz="1800" dirty="0">
                <a:solidFill>
                  <a:schemeClr val="tx2">
                    <a:lumMod val="75000"/>
                  </a:schemeClr>
                </a:solidFill>
                <a:latin typeface="+mn-lt"/>
              </a:rPr>
              <a:t>Falta de evidencia documental </a:t>
            </a:r>
            <a:r>
              <a:rPr lang="es-MX" sz="1800" dirty="0" smtClean="0">
                <a:solidFill>
                  <a:schemeClr val="tx2">
                    <a:lumMod val="75000"/>
                  </a:schemeClr>
                </a:solidFill>
                <a:latin typeface="+mn-lt"/>
              </a:rPr>
              <a:t>para </a:t>
            </a:r>
            <a:r>
              <a:rPr lang="es-MX" sz="1800" dirty="0">
                <a:solidFill>
                  <a:schemeClr val="tx2">
                    <a:lumMod val="75000"/>
                  </a:schemeClr>
                </a:solidFill>
                <a:latin typeface="+mn-lt"/>
              </a:rPr>
              <a:t>la ejecución de mantenimientos menores en las unidades médicas</a:t>
            </a:r>
          </a:p>
          <a:p>
            <a:pPr marL="285750" indent="-285750" algn="just">
              <a:buFont typeface="Arial" panose="020B0604020202020204" pitchFamily="34" charset="0"/>
              <a:buChar char="•"/>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MX" sz="1400" dirty="0">
              <a:latin typeface="Proxima Nova Rg" panose="02000506030000020004" pitchFamily="50" charset="0"/>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p:txBody>
      </p:sp>
      <p:sp>
        <p:nvSpPr>
          <p:cNvPr id="5" name="Título 1"/>
          <p:cNvSpPr txBox="1">
            <a:spLocks/>
          </p:cNvSpPr>
          <p:nvPr/>
        </p:nvSpPr>
        <p:spPr>
          <a:xfrm>
            <a:off x="834766" y="886691"/>
            <a:ext cx="9144000" cy="4587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a:solidFill>
                  <a:schemeClr val="tx2">
                    <a:lumMod val="75000"/>
                  </a:schemeClr>
                </a:solidFill>
              </a:rPr>
              <a:t>Observaciones y análisis de la planeación</a:t>
            </a:r>
            <a:endParaRPr lang="es-MX" sz="2000" dirty="0">
              <a:solidFill>
                <a:schemeClr val="tx2">
                  <a:lumMod val="75000"/>
                </a:schemeClr>
              </a:solidFill>
            </a:endParaRPr>
          </a:p>
        </p:txBody>
      </p:sp>
    </p:spTree>
    <p:extLst>
      <p:ext uri="{BB962C8B-B14F-4D97-AF65-F5344CB8AC3E}">
        <p14:creationId xmlns:p14="http://schemas.microsoft.com/office/powerpoint/2010/main" val="2524635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Áreas de Oportunidad</a:t>
            </a:r>
            <a:endParaRPr lang="es-MX" sz="4000" dirty="0">
              <a:solidFill>
                <a:schemeClr val="tx2">
                  <a:lumMod val="75000"/>
                </a:schemeClr>
              </a:solidFill>
              <a:latin typeface="+mn-lt"/>
            </a:endParaRPr>
          </a:p>
        </p:txBody>
      </p:sp>
      <p:sp>
        <p:nvSpPr>
          <p:cNvPr id="4" name="Título 1"/>
          <p:cNvSpPr txBox="1">
            <a:spLocks/>
          </p:cNvSpPr>
          <p:nvPr/>
        </p:nvSpPr>
        <p:spPr>
          <a:xfrm>
            <a:off x="706750" y="1435608"/>
            <a:ext cx="9144000" cy="56692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just">
              <a:buFont typeface="Arial" panose="020B0604020202020204" pitchFamily="34" charset="0"/>
              <a:buChar char="•"/>
              <a:defRPr/>
            </a:pPr>
            <a:r>
              <a:rPr lang="es-ES" sz="1800" dirty="0">
                <a:solidFill>
                  <a:schemeClr val="tx2">
                    <a:lumMod val="75000"/>
                  </a:schemeClr>
                </a:solidFill>
                <a:latin typeface="+mn-lt"/>
              </a:rPr>
              <a:t>El sello en la documentación soporte no corresponde al fondo.</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Es recurrente la carencia de firmas en pólizas, documento de glosa, y de viáticos. </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Trámite de documentos carentes de validación por área correspondiente.</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La referencia bancaria es incorrecta.</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Tiempos excesivos en la comprobación de gastos a reserva de comprobar.</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Falta de oportunidad en ingreso de gastos o pagos a proveedores.</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El folio de la factura no corresponde a la póliza ingresada.</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Ingreso de IVA no correspondido (ZRETE).</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La transacción utilizada no es la correcta (comprobación con reintegro).</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La cuenta de mayor utilizada no es la correcta (Retenciones de Impuestos).</a:t>
            </a:r>
            <a:endParaRPr lang="es-MX" sz="1800" dirty="0">
              <a:solidFill>
                <a:schemeClr val="tx2">
                  <a:lumMod val="75000"/>
                </a:schemeClr>
              </a:solidFill>
              <a:latin typeface="+mn-lt"/>
            </a:endParaRPr>
          </a:p>
          <a:p>
            <a:pPr marL="285750" indent="-285750" algn="just">
              <a:buFont typeface="Arial" panose="020B0604020202020204" pitchFamily="34" charset="0"/>
              <a:buChar char="•"/>
              <a:defRPr/>
            </a:pPr>
            <a:endParaRPr lang="es-ES" sz="1600" dirty="0">
              <a:solidFill>
                <a:srgbClr val="002060"/>
              </a:solidFill>
              <a:latin typeface="Proxima Nova Rg" panose="02000506030000020004" pitchFamily="50" charset="0"/>
            </a:endParaRPr>
          </a:p>
          <a:p>
            <a:pPr marL="285750" indent="-285750" algn="just">
              <a:buFont typeface="Arial" panose="020B0604020202020204" pitchFamily="34" charset="0"/>
              <a:buChar char="•"/>
              <a:defRPr/>
            </a:pPr>
            <a:endParaRPr lang="es-ES" sz="1600" dirty="0">
              <a:solidFill>
                <a:srgbClr val="002060"/>
              </a:solidFill>
              <a:latin typeface="Proxima Nova Rg" panose="02000506030000020004" pitchFamily="50" charset="0"/>
            </a:endParaRPr>
          </a:p>
          <a:p>
            <a:pPr marL="285750" indent="-285750" algn="just">
              <a:buFont typeface="Arial" panose="020B0604020202020204" pitchFamily="34" charset="0"/>
              <a:buChar char="•"/>
              <a:defRPr/>
            </a:pPr>
            <a:endParaRPr lang="es-MX" sz="1400" dirty="0">
              <a:latin typeface="Proxima Nova Rg" panose="02000506030000020004" pitchFamily="50" charset="0"/>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p:txBody>
      </p:sp>
    </p:spTree>
    <p:extLst>
      <p:ext uri="{BB962C8B-B14F-4D97-AF65-F5344CB8AC3E}">
        <p14:creationId xmlns:p14="http://schemas.microsoft.com/office/powerpoint/2010/main" val="2624974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29" y="133566"/>
            <a:ext cx="419100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descr="Imagen relacionad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879" t="19570" r="17908" b="16217"/>
          <a:stretch/>
        </p:blipFill>
        <p:spPr bwMode="auto">
          <a:xfrm>
            <a:off x="10566107" y="66247"/>
            <a:ext cx="1384627" cy="1384629"/>
          </a:xfrm>
          <a:prstGeom prst="rect">
            <a:avLst/>
          </a:prstGeom>
          <a:noFill/>
          <a:extLst>
            <a:ext uri="{909E8E84-426E-40DD-AFC4-6F175D3DCCD1}">
              <a14:hiddenFill xmlns:a14="http://schemas.microsoft.com/office/drawing/2010/main">
                <a:solidFill>
                  <a:srgbClr val="FFFFFF"/>
                </a:solidFill>
              </a14:hiddenFill>
            </a:ext>
          </a:extLst>
        </p:spPr>
      </p:pic>
      <p:sp>
        <p:nvSpPr>
          <p:cNvPr id="7" name="9 Rectángulo"/>
          <p:cNvSpPr/>
          <p:nvPr/>
        </p:nvSpPr>
        <p:spPr>
          <a:xfrm>
            <a:off x="3992038" y="3244334"/>
            <a:ext cx="4207947" cy="1446550"/>
          </a:xfrm>
          <a:prstGeom prst="rect">
            <a:avLst/>
          </a:prstGeom>
        </p:spPr>
        <p:txBody>
          <a:bodyPr wrap="none">
            <a:spAutoFit/>
          </a:bodyPr>
          <a:lstStyle/>
          <a:p>
            <a:pPr algn="ctr"/>
            <a:r>
              <a:rPr lang="es-MX" sz="8800" dirty="0" smtClean="0">
                <a:solidFill>
                  <a:schemeClr val="tx2">
                    <a:lumMod val="75000"/>
                  </a:schemeClr>
                </a:solidFill>
              </a:rPr>
              <a:t>GRACIAS</a:t>
            </a:r>
            <a:endParaRPr lang="es-MX" sz="8800" dirty="0">
              <a:solidFill>
                <a:schemeClr val="tx2">
                  <a:lumMod val="75000"/>
                </a:schemeClr>
              </a:solidFill>
            </a:endParaRPr>
          </a:p>
        </p:txBody>
      </p:sp>
    </p:spTree>
    <p:extLst>
      <p:ext uri="{BB962C8B-B14F-4D97-AF65-F5344CB8AC3E}">
        <p14:creationId xmlns:p14="http://schemas.microsoft.com/office/powerpoint/2010/main" val="757758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Antecedente</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9" name="Título 1"/>
          <p:cNvSpPr txBox="1">
            <a:spLocks/>
          </p:cNvSpPr>
          <p:nvPr/>
        </p:nvSpPr>
        <p:spPr>
          <a:xfrm>
            <a:off x="1128583" y="1104439"/>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Presupuesto 2017 vs 2018</a:t>
            </a:r>
            <a:endParaRPr lang="es-MX" sz="2000" dirty="0">
              <a:solidFill>
                <a:schemeClr val="tx2">
                  <a:lumMod val="75000"/>
                </a:schemeClr>
              </a:solidFill>
              <a:latin typeface="+mn-lt"/>
            </a:endParaRPr>
          </a:p>
        </p:txBody>
      </p:sp>
      <p:graphicFrame>
        <p:nvGraphicFramePr>
          <p:cNvPr id="16" name="Tabla 15"/>
          <p:cNvGraphicFramePr>
            <a:graphicFrameLocks noGrp="1"/>
          </p:cNvGraphicFramePr>
          <p:nvPr>
            <p:extLst>
              <p:ext uri="{D42A27DB-BD31-4B8C-83A1-F6EECF244321}">
                <p14:modId xmlns:p14="http://schemas.microsoft.com/office/powerpoint/2010/main" val="4248073687"/>
              </p:ext>
            </p:extLst>
          </p:nvPr>
        </p:nvGraphicFramePr>
        <p:xfrm>
          <a:off x="1128583" y="1975644"/>
          <a:ext cx="9472741" cy="1681957"/>
        </p:xfrm>
        <a:graphic>
          <a:graphicData uri="http://schemas.openxmlformats.org/drawingml/2006/table">
            <a:tbl>
              <a:tblPr/>
              <a:tblGrid>
                <a:gridCol w="1556097"/>
                <a:gridCol w="1575548"/>
                <a:gridCol w="1575548"/>
                <a:gridCol w="1731158"/>
                <a:gridCol w="1575548"/>
                <a:gridCol w="778049"/>
                <a:gridCol w="680793"/>
              </a:tblGrid>
              <a:tr h="564200">
                <a:tc>
                  <a:txBody>
                    <a:bodyPr/>
                    <a:lstStyle/>
                    <a:p>
                      <a:pPr algn="ctr" fontAlgn="ctr"/>
                      <a:r>
                        <a:rPr lang="es-MX" sz="1600" b="1" i="0" u="none" strike="noStrike" dirty="0">
                          <a:solidFill>
                            <a:srgbClr val="FFFFFF"/>
                          </a:solidFill>
                          <a:effectLst/>
                          <a:latin typeface="Arial" panose="020B0604020202020204" pitchFamily="34" charset="0"/>
                        </a:rPr>
                        <a:t>Fuente</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Modificado 2017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Ejercido 2017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Modificado 2018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Ejercido 2018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a:t>
                      </a:r>
                      <a:br>
                        <a:rPr lang="es-MX" sz="1600" b="1" i="0" u="none" strike="noStrike">
                          <a:solidFill>
                            <a:srgbClr val="FFFFFF"/>
                          </a:solidFill>
                          <a:effectLst/>
                          <a:latin typeface="Arial" panose="020B0604020202020204" pitchFamily="34" charset="0"/>
                        </a:rPr>
                      </a:br>
                      <a:r>
                        <a:rPr lang="es-MX" sz="1600" b="1" i="0" u="none" strike="noStrike">
                          <a:solidFill>
                            <a:srgbClr val="FFFFFF"/>
                          </a:solidFill>
                          <a:effectLst/>
                          <a:latin typeface="Arial" panose="020B0604020202020204" pitchFamily="34" charset="0"/>
                        </a:rPr>
                        <a:t>2017</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600" b="1" i="0" u="none" strike="noStrike">
                          <a:solidFill>
                            <a:srgbClr val="FFFFFF"/>
                          </a:solidFill>
                          <a:effectLst/>
                          <a:latin typeface="Arial" panose="020B0604020202020204" pitchFamily="34" charset="0"/>
                        </a:rPr>
                        <a:t>% </a:t>
                      </a:r>
                      <a:br>
                        <a:rPr lang="es-MX" sz="1600" b="1" i="0" u="none" strike="noStrike">
                          <a:solidFill>
                            <a:srgbClr val="FFFFFF"/>
                          </a:solidFill>
                          <a:effectLst/>
                          <a:latin typeface="Arial" panose="020B0604020202020204" pitchFamily="34" charset="0"/>
                        </a:rPr>
                      </a:br>
                      <a:r>
                        <a:rPr lang="es-MX" sz="1600" b="1" i="0" u="none" strike="noStrike">
                          <a:solidFill>
                            <a:srgbClr val="FFFFFF"/>
                          </a:solidFill>
                          <a:effectLst/>
                          <a:latin typeface="Arial" panose="020B0604020202020204" pitchFamily="34" charset="0"/>
                        </a:rPr>
                        <a:t>2018</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r>
              <a:tr h="276778">
                <a:tc>
                  <a:txBody>
                    <a:bodyPr/>
                    <a:lstStyle/>
                    <a:p>
                      <a:pPr algn="l" fontAlgn="b"/>
                      <a:r>
                        <a:rPr lang="es-MX" sz="1600" b="0" i="0" u="none" strike="noStrike">
                          <a:solidFill>
                            <a:srgbClr val="000000"/>
                          </a:solidFill>
                          <a:effectLst/>
                          <a:latin typeface="Arial" panose="020B0604020202020204" pitchFamily="34" charset="0"/>
                        </a:rPr>
                        <a:t> Estatal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19,299,939.79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18,392,154.30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79,268,533.96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79,268,533.96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dirty="0">
                          <a:solidFill>
                            <a:srgbClr val="000000"/>
                          </a:solidFill>
                          <a:effectLst/>
                          <a:latin typeface="Arial" panose="020B0604020202020204" pitchFamily="34" charset="0"/>
                        </a:rPr>
                        <a:t>95%</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778">
                <a:tc>
                  <a:txBody>
                    <a:bodyPr/>
                    <a:lstStyle/>
                    <a:p>
                      <a:pPr algn="l" fontAlgn="b"/>
                      <a:r>
                        <a:rPr lang="es-MX" sz="1600" b="0" i="0" u="none" strike="noStrike">
                          <a:solidFill>
                            <a:srgbClr val="000000"/>
                          </a:solidFill>
                          <a:effectLst/>
                          <a:latin typeface="Arial" panose="020B0604020202020204" pitchFamily="34" charset="0"/>
                        </a:rPr>
                        <a:t> FASSA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96,754,116.36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96,754,116.36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114,588,594.18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114,588,594.18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778">
                <a:tc>
                  <a:txBody>
                    <a:bodyPr/>
                    <a:lstStyle/>
                    <a:p>
                      <a:pPr algn="l" fontAlgn="b"/>
                      <a:r>
                        <a:rPr lang="es-MX" sz="1600" b="0" i="0" u="none" strike="noStrike">
                          <a:solidFill>
                            <a:srgbClr val="000000"/>
                          </a:solidFill>
                          <a:effectLst/>
                          <a:latin typeface="Arial" panose="020B0604020202020204" pitchFamily="34" charset="0"/>
                        </a:rPr>
                        <a:t> Seguro Popular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dirty="0">
                          <a:solidFill>
                            <a:srgbClr val="000000"/>
                          </a:solidFill>
                          <a:effectLst/>
                          <a:latin typeface="Arial" panose="020B0604020202020204" pitchFamily="34" charset="0"/>
                        </a:rPr>
                        <a:t>   48,369,880.95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48,369,880.95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26,375,642.75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600" b="0" i="0" u="none" strike="noStrike">
                          <a:solidFill>
                            <a:srgbClr val="000000"/>
                          </a:solidFill>
                          <a:effectLst/>
                          <a:latin typeface="Arial" panose="020B0604020202020204" pitchFamily="34" charset="0"/>
                        </a:rPr>
                        <a:t>   26,375,642.75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dirty="0">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423">
                <a:tc>
                  <a:txBody>
                    <a:bodyPr/>
                    <a:lstStyle/>
                    <a:p>
                      <a:pPr algn="l" fontAlgn="b"/>
                      <a:r>
                        <a:rPr lang="es-MX" sz="1600" b="1" i="0" u="none" strike="noStrike">
                          <a:solidFill>
                            <a:srgbClr val="FFFFFF"/>
                          </a:solidFill>
                          <a:effectLst/>
                          <a:latin typeface="Arial" panose="020B0604020202020204" pitchFamily="34" charset="0"/>
                        </a:rPr>
                        <a:t>Total general</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dirty="0">
                          <a:solidFill>
                            <a:srgbClr val="FFFFFF"/>
                          </a:solidFill>
                          <a:effectLst/>
                          <a:latin typeface="Arial" panose="020B0604020202020204" pitchFamily="34" charset="0"/>
                        </a:rPr>
                        <a:t> 164,423,937.10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a:solidFill>
                            <a:srgbClr val="FFFFFF"/>
                          </a:solidFill>
                          <a:effectLst/>
                          <a:latin typeface="Arial" panose="020B0604020202020204" pitchFamily="34" charset="0"/>
                        </a:rPr>
                        <a:t> 163,516,151.61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a:solidFill>
                            <a:srgbClr val="FFFFFF"/>
                          </a:solidFill>
                          <a:effectLst/>
                          <a:latin typeface="Arial" panose="020B0604020202020204" pitchFamily="34" charset="0"/>
                        </a:rPr>
                        <a:t>    220,232,770.89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a:solidFill>
                            <a:srgbClr val="FFFFFF"/>
                          </a:solidFill>
                          <a:effectLst/>
                          <a:latin typeface="Arial" panose="020B0604020202020204" pitchFamily="34" charset="0"/>
                        </a:rPr>
                        <a:t> 220,232,770.89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a:solidFill>
                            <a:srgbClr val="FFFFFF"/>
                          </a:solidFill>
                          <a:effectLst/>
                          <a:latin typeface="Arial" panose="020B060402020202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600" b="1" i="0" u="none" strike="noStrike" dirty="0">
                          <a:solidFill>
                            <a:srgbClr val="FFFFFF"/>
                          </a:solidFill>
                          <a:effectLst/>
                          <a:latin typeface="Arial" panose="020B060402020202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r>
            </a:tbl>
          </a:graphicData>
        </a:graphic>
      </p:graphicFrame>
      <p:sp>
        <p:nvSpPr>
          <p:cNvPr id="18" name="Título 1"/>
          <p:cNvSpPr txBox="1">
            <a:spLocks/>
          </p:cNvSpPr>
          <p:nvPr/>
        </p:nvSpPr>
        <p:spPr>
          <a:xfrm>
            <a:off x="1119058" y="1675939"/>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1800" dirty="0" smtClean="0">
              <a:latin typeface="+mn-lt"/>
            </a:endParaRPr>
          </a:p>
          <a:p>
            <a:pPr algn="l"/>
            <a:r>
              <a:rPr lang="es-MX" sz="2000" dirty="0" smtClean="0">
                <a:solidFill>
                  <a:schemeClr val="tx2">
                    <a:lumMod val="75000"/>
                  </a:schemeClr>
                </a:solidFill>
                <a:latin typeface="+mn-lt"/>
              </a:rPr>
              <a:t>Gasto de Operación de unidades médicas</a:t>
            </a:r>
            <a:endParaRPr lang="es-MX" sz="1800" dirty="0">
              <a:solidFill>
                <a:schemeClr val="tx2">
                  <a:lumMod val="75000"/>
                </a:schemeClr>
              </a:solidFill>
              <a:latin typeface="+mn-lt"/>
            </a:endParaRPr>
          </a:p>
        </p:txBody>
      </p:sp>
      <p:sp>
        <p:nvSpPr>
          <p:cNvPr id="19" name="Título 1"/>
          <p:cNvSpPr txBox="1">
            <a:spLocks/>
          </p:cNvSpPr>
          <p:nvPr/>
        </p:nvSpPr>
        <p:spPr>
          <a:xfrm>
            <a:off x="1128583" y="3835341"/>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1800" dirty="0" smtClean="0">
              <a:latin typeface="+mn-lt"/>
            </a:endParaRPr>
          </a:p>
          <a:p>
            <a:pPr algn="l"/>
            <a:r>
              <a:rPr lang="es-MX" sz="2000" dirty="0" smtClean="0">
                <a:solidFill>
                  <a:schemeClr val="tx2">
                    <a:lumMod val="75000"/>
                  </a:schemeClr>
                </a:solidFill>
                <a:latin typeface="+mn-lt"/>
              </a:rPr>
              <a:t>Gasto por Fuente para la Operación del ISAPEG</a:t>
            </a:r>
            <a:endParaRPr lang="es-MX" sz="1800" dirty="0">
              <a:solidFill>
                <a:schemeClr val="tx2">
                  <a:lumMod val="75000"/>
                </a:schemeClr>
              </a:solidFill>
              <a:latin typeface="+mn-lt"/>
            </a:endParaRPr>
          </a:p>
        </p:txBody>
      </p:sp>
      <p:graphicFrame>
        <p:nvGraphicFramePr>
          <p:cNvPr id="20" name="Tabla 19"/>
          <p:cNvGraphicFramePr>
            <a:graphicFrameLocks noGrp="1"/>
          </p:cNvGraphicFramePr>
          <p:nvPr>
            <p:extLst>
              <p:ext uri="{D42A27DB-BD31-4B8C-83A1-F6EECF244321}">
                <p14:modId xmlns:p14="http://schemas.microsoft.com/office/powerpoint/2010/main" val="2901710968"/>
              </p:ext>
            </p:extLst>
          </p:nvPr>
        </p:nvGraphicFramePr>
        <p:xfrm>
          <a:off x="1128583" y="4271169"/>
          <a:ext cx="9425116" cy="1653380"/>
        </p:xfrm>
        <a:graphic>
          <a:graphicData uri="http://schemas.openxmlformats.org/drawingml/2006/table">
            <a:tbl>
              <a:tblPr/>
              <a:tblGrid>
                <a:gridCol w="1433642"/>
                <a:gridCol w="1628775"/>
                <a:gridCol w="1524000"/>
                <a:gridCol w="1685925"/>
                <a:gridCol w="1552575"/>
                <a:gridCol w="771525"/>
                <a:gridCol w="828674"/>
              </a:tblGrid>
              <a:tr h="554615">
                <a:tc>
                  <a:txBody>
                    <a:bodyPr/>
                    <a:lstStyle/>
                    <a:p>
                      <a:pPr algn="ctr" fontAlgn="ctr"/>
                      <a:r>
                        <a:rPr lang="es-MX" sz="1400" b="1" i="0" u="none" strike="noStrike" dirty="0">
                          <a:solidFill>
                            <a:srgbClr val="FFFFFF"/>
                          </a:solidFill>
                          <a:effectLst/>
                          <a:latin typeface="Arial" panose="020B0604020202020204" pitchFamily="34" charset="0"/>
                        </a:rPr>
                        <a:t>Fuente</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Modificado 2017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Ejercido 2017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Modificado 2018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Ejercido 2018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dirty="0">
                          <a:solidFill>
                            <a:srgbClr val="FFFFFF"/>
                          </a:solidFill>
                          <a:effectLst/>
                          <a:latin typeface="Arial" panose="020B0604020202020204" pitchFamily="34" charset="0"/>
                        </a:rPr>
                        <a:t>% </a:t>
                      </a:r>
                      <a:br>
                        <a:rPr lang="es-MX" sz="1400" b="1" i="0" u="none" strike="noStrike" dirty="0">
                          <a:solidFill>
                            <a:srgbClr val="FFFFFF"/>
                          </a:solidFill>
                          <a:effectLst/>
                          <a:latin typeface="Arial" panose="020B0604020202020204" pitchFamily="34" charset="0"/>
                        </a:rPr>
                      </a:br>
                      <a:r>
                        <a:rPr lang="es-MX" sz="1400" b="1" i="0" u="none" strike="noStrike" dirty="0">
                          <a:solidFill>
                            <a:srgbClr val="FFFFFF"/>
                          </a:solidFill>
                          <a:effectLst/>
                          <a:latin typeface="Arial" panose="020B0604020202020204" pitchFamily="34" charset="0"/>
                        </a:rPr>
                        <a:t>2017</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a:t>
                      </a:r>
                      <a:br>
                        <a:rPr lang="es-MX" sz="1400" b="1" i="0" u="none" strike="noStrike">
                          <a:solidFill>
                            <a:srgbClr val="FFFFFF"/>
                          </a:solidFill>
                          <a:effectLst/>
                          <a:latin typeface="Arial" panose="020B0604020202020204" pitchFamily="34" charset="0"/>
                        </a:rPr>
                      </a:br>
                      <a:r>
                        <a:rPr lang="es-MX" sz="1400" b="1" i="0" u="none" strike="noStrike">
                          <a:solidFill>
                            <a:srgbClr val="FFFFFF"/>
                          </a:solidFill>
                          <a:effectLst/>
                          <a:latin typeface="Arial" panose="020B0604020202020204" pitchFamily="34" charset="0"/>
                        </a:rPr>
                        <a:t>2018</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r>
              <a:tr h="272075">
                <a:tc>
                  <a:txBody>
                    <a:bodyPr/>
                    <a:lstStyle/>
                    <a:p>
                      <a:pPr algn="l" fontAlgn="b"/>
                      <a:r>
                        <a:rPr lang="es-MX" sz="1400" b="0" i="0" u="none" strike="noStrike">
                          <a:solidFill>
                            <a:srgbClr val="000000"/>
                          </a:solidFill>
                          <a:effectLst/>
                          <a:latin typeface="Arial" panose="020B0604020202020204" pitchFamily="34" charset="0"/>
                        </a:rPr>
                        <a:t>Estatal</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2,474,189,401.50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2,327,325,666.04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3,407,532,965.59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solidFill>
                            <a:srgbClr val="000000"/>
                          </a:solidFill>
                          <a:effectLst/>
                          <a:latin typeface="Arial" panose="020B0604020202020204" pitchFamily="34" charset="0"/>
                        </a:rPr>
                        <a:t>   3,407,532,965.59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Arial" panose="020B0604020202020204" pitchFamily="34" charset="0"/>
                        </a:rPr>
                        <a:t>94%</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075">
                <a:tc>
                  <a:txBody>
                    <a:bodyPr/>
                    <a:lstStyle/>
                    <a:p>
                      <a:pPr algn="l" fontAlgn="b"/>
                      <a:r>
                        <a:rPr lang="es-MX" sz="1400" b="0" i="0" u="none" strike="noStrike">
                          <a:solidFill>
                            <a:srgbClr val="000000"/>
                          </a:solidFill>
                          <a:effectLst/>
                          <a:latin typeface="Arial" panose="020B0604020202020204" pitchFamily="34" charset="0"/>
                        </a:rPr>
                        <a:t>FASSA</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3,032,493,244.58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3,032,493,244.58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3,196,114,375.65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3,196,114,375.65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075">
                <a:tc>
                  <a:txBody>
                    <a:bodyPr/>
                    <a:lstStyle/>
                    <a:p>
                      <a:pPr algn="l" fontAlgn="b"/>
                      <a:r>
                        <a:rPr lang="es-MX" sz="1400" b="0" i="0" u="none" strike="noStrike">
                          <a:solidFill>
                            <a:srgbClr val="000000"/>
                          </a:solidFill>
                          <a:effectLst/>
                          <a:latin typeface="Arial" panose="020B0604020202020204" pitchFamily="34" charset="0"/>
                        </a:rPr>
                        <a:t>Seguro Popular</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solidFill>
                            <a:srgbClr val="000000"/>
                          </a:solidFill>
                          <a:effectLst/>
                          <a:latin typeface="Arial" panose="020B0604020202020204" pitchFamily="34" charset="0"/>
                        </a:rPr>
                        <a:t> 3,965,488,478.00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3,965,488,359.83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3,871,449,785.74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MX" sz="1400" b="0" i="0" u="none" strike="noStrike">
                          <a:solidFill>
                            <a:srgbClr val="000000"/>
                          </a:solidFill>
                          <a:effectLst/>
                          <a:latin typeface="Arial" panose="020B0604020202020204" pitchFamily="34" charset="0"/>
                        </a:rPr>
                        <a:t>   3,871,449,785.74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Arial" panose="020B0604020202020204" pitchFamily="34" charset="0"/>
                        </a:rPr>
                        <a:t>100%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40">
                <a:tc>
                  <a:txBody>
                    <a:bodyPr/>
                    <a:lstStyle/>
                    <a:p>
                      <a:pPr algn="l" fontAlgn="b"/>
                      <a:r>
                        <a:rPr lang="es-MX" sz="1400" b="1" i="0" u="none" strike="noStrike">
                          <a:solidFill>
                            <a:srgbClr val="FFFFFF"/>
                          </a:solidFill>
                          <a:effectLst/>
                          <a:latin typeface="Arial" panose="020B0604020202020204" pitchFamily="34" charset="0"/>
                        </a:rPr>
                        <a:t>Total general</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a:solidFill>
                            <a:srgbClr val="FFFFFF"/>
                          </a:solidFill>
                          <a:effectLst/>
                          <a:latin typeface="Arial" panose="020B0604020202020204" pitchFamily="34" charset="0"/>
                        </a:rPr>
                        <a:t> 9,472,171,124.08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a:solidFill>
                            <a:srgbClr val="FFFFFF"/>
                          </a:solidFill>
                          <a:effectLst/>
                          <a:latin typeface="Arial" panose="020B0604020202020204" pitchFamily="34" charset="0"/>
                        </a:rPr>
                        <a:t> 9,325,307,270.45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a:solidFill>
                            <a:srgbClr val="FFFFFF"/>
                          </a:solidFill>
                          <a:effectLst/>
                          <a:latin typeface="Arial" panose="020B0604020202020204" pitchFamily="34" charset="0"/>
                        </a:rPr>
                        <a:t> 10,475,097,126.98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a:solidFill>
                            <a:srgbClr val="FFFFFF"/>
                          </a:solidFill>
                          <a:effectLst/>
                          <a:latin typeface="Arial" panose="020B0604020202020204" pitchFamily="34" charset="0"/>
                        </a:rPr>
                        <a:t> 10,475,097,126.98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a:solidFill>
                            <a:srgbClr val="FFFFFF"/>
                          </a:solidFill>
                          <a:effectLst/>
                          <a:latin typeface="Arial" panose="020B060402020202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l" fontAlgn="b"/>
                      <a:r>
                        <a:rPr lang="es-MX" sz="1400" b="1" i="0" u="none" strike="noStrike" dirty="0">
                          <a:solidFill>
                            <a:srgbClr val="FFFFFF"/>
                          </a:solidFill>
                          <a:effectLst/>
                          <a:latin typeface="Arial" panose="020B060402020202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r>
            </a:tbl>
          </a:graphicData>
        </a:graphic>
      </p:graphicFrame>
    </p:spTree>
    <p:extLst>
      <p:ext uri="{BB962C8B-B14F-4D97-AF65-F5344CB8AC3E}">
        <p14:creationId xmlns:p14="http://schemas.microsoft.com/office/powerpoint/2010/main" val="351405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Antecedente</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9" name="Título 1"/>
          <p:cNvSpPr txBox="1">
            <a:spLocks/>
          </p:cNvSpPr>
          <p:nvPr/>
        </p:nvSpPr>
        <p:spPr>
          <a:xfrm>
            <a:off x="1128583" y="1104439"/>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Presupuesto Asignado 2018 vs 2019</a:t>
            </a:r>
            <a:endParaRPr lang="es-MX" sz="2000" dirty="0">
              <a:solidFill>
                <a:schemeClr val="tx2">
                  <a:lumMod val="75000"/>
                </a:schemeClr>
              </a:solidFill>
              <a:latin typeface="+mn-lt"/>
            </a:endParaRPr>
          </a:p>
        </p:txBody>
      </p:sp>
      <p:graphicFrame>
        <p:nvGraphicFramePr>
          <p:cNvPr id="14" name="Gráfico 13"/>
          <p:cNvGraphicFramePr>
            <a:graphicFrameLocks/>
          </p:cNvGraphicFramePr>
          <p:nvPr>
            <p:extLst>
              <p:ext uri="{D42A27DB-BD31-4B8C-83A1-F6EECF244321}">
                <p14:modId xmlns:p14="http://schemas.microsoft.com/office/powerpoint/2010/main" val="410249700"/>
              </p:ext>
            </p:extLst>
          </p:nvPr>
        </p:nvGraphicFramePr>
        <p:xfrm>
          <a:off x="5837380" y="1725781"/>
          <a:ext cx="4900639" cy="43626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01283624"/>
              </p:ext>
            </p:extLst>
          </p:nvPr>
        </p:nvGraphicFramePr>
        <p:xfrm>
          <a:off x="542925" y="2097158"/>
          <a:ext cx="5095874" cy="1341367"/>
        </p:xfrm>
        <a:graphic>
          <a:graphicData uri="http://schemas.openxmlformats.org/drawingml/2006/table">
            <a:tbl>
              <a:tblPr/>
              <a:tblGrid>
                <a:gridCol w="1257843"/>
                <a:gridCol w="1435230"/>
                <a:gridCol w="1435230"/>
                <a:gridCol w="967571"/>
              </a:tblGrid>
              <a:tr h="497149">
                <a:tc>
                  <a:txBody>
                    <a:bodyPr/>
                    <a:lstStyle/>
                    <a:p>
                      <a:pPr algn="ctr" fontAlgn="ctr"/>
                      <a:r>
                        <a:rPr lang="es-MX" sz="1100" b="1" i="0" u="none" strike="noStrike" dirty="0">
                          <a:solidFill>
                            <a:srgbClr val="FFFFFF"/>
                          </a:solidFill>
                          <a:effectLst/>
                          <a:latin typeface="Arial" panose="020B0604020202020204" pitchFamily="34" charset="0"/>
                        </a:rPr>
                        <a:t> Fuente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100" b="1" i="0" u="none" strike="noStrike">
                          <a:solidFill>
                            <a:srgbClr val="FFFFFF"/>
                          </a:solidFill>
                          <a:effectLst/>
                          <a:latin typeface="Arial" panose="020B0604020202020204" pitchFamily="34" charset="0"/>
                        </a:rPr>
                        <a:t> Importe Autorizado 2018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100" b="1" i="0" u="none" strike="noStrike">
                          <a:solidFill>
                            <a:srgbClr val="FFFFFF"/>
                          </a:solidFill>
                          <a:effectLst/>
                          <a:latin typeface="Arial" panose="020B0604020202020204" pitchFamily="34" charset="0"/>
                        </a:rPr>
                        <a:t> Importe Autorizado 2019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100" b="1" i="0" u="none" strike="noStrike">
                          <a:solidFill>
                            <a:srgbClr val="FFFFFF"/>
                          </a:solidFill>
                          <a:effectLst/>
                          <a:latin typeface="Arial" panose="020B0604020202020204" pitchFamily="34" charset="0"/>
                        </a:rPr>
                        <a:t> % Variación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05496"/>
                    </a:solidFill>
                  </a:tcPr>
                </a:tc>
              </a:tr>
              <a:tr h="281406">
                <a:tc>
                  <a:txBody>
                    <a:bodyPr/>
                    <a:lstStyle/>
                    <a:p>
                      <a:pPr algn="l" fontAlgn="ctr"/>
                      <a:r>
                        <a:rPr lang="es-MX" sz="1100" b="0" i="0" u="none" strike="noStrike">
                          <a:solidFill>
                            <a:srgbClr val="000000"/>
                          </a:solidFill>
                          <a:effectLst/>
                          <a:latin typeface="Arial" panose="020B0604020202020204" pitchFamily="34" charset="0"/>
                        </a:rPr>
                        <a:t>Estatal</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 3,550,728,974.00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 4,738,800,182.00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33%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406">
                <a:tc>
                  <a:txBody>
                    <a:bodyPr/>
                    <a:lstStyle/>
                    <a:p>
                      <a:pPr algn="l" fontAlgn="ctr"/>
                      <a:r>
                        <a:rPr lang="es-MX" sz="1100" b="0" i="0" u="none" strike="noStrike">
                          <a:solidFill>
                            <a:srgbClr val="000000"/>
                          </a:solidFill>
                          <a:effectLst/>
                          <a:latin typeface="Arial" panose="020B0604020202020204" pitchFamily="34" charset="0"/>
                        </a:rPr>
                        <a:t>FASSA</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 3,117,674,077.00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 3,318,272,787.00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406">
                <a:tc>
                  <a:txBody>
                    <a:bodyPr/>
                    <a:lstStyle/>
                    <a:p>
                      <a:pPr algn="l" fontAlgn="ctr"/>
                      <a:r>
                        <a:rPr lang="es-MX" sz="1100" b="0" i="0" u="none" strike="noStrike">
                          <a:solidFill>
                            <a:srgbClr val="000000"/>
                          </a:solidFill>
                          <a:effectLst/>
                          <a:latin typeface="Arial" panose="020B0604020202020204" pitchFamily="34" charset="0"/>
                        </a:rPr>
                        <a:t>Seguro Popular</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dirty="0">
                          <a:solidFill>
                            <a:srgbClr val="000000"/>
                          </a:solidFill>
                          <a:effectLst/>
                          <a:latin typeface="Arial" panose="020B0604020202020204" pitchFamily="34" charset="0"/>
                        </a:rPr>
                        <a:t> 3,851,979,320.00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Arial" panose="020B0604020202020204" pitchFamily="34" charset="0"/>
                        </a:rPr>
                        <a:t> 3,851,979,320.00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dirty="0">
                          <a:solidFill>
                            <a:srgbClr val="000000"/>
                          </a:solidFill>
                          <a:effectLst/>
                          <a:latin typeface="Arial" panose="020B0604020202020204" pitchFamily="34" charset="0"/>
                        </a:rPr>
                        <a:t>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218624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Antecedente</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9" name="Título 1"/>
          <p:cNvSpPr txBox="1">
            <a:spLocks/>
          </p:cNvSpPr>
          <p:nvPr/>
        </p:nvSpPr>
        <p:spPr>
          <a:xfrm>
            <a:off x="1128583" y="1104439"/>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Subejercicio 2018</a:t>
            </a:r>
            <a:endParaRPr lang="es-MX" sz="2000" dirty="0">
              <a:solidFill>
                <a:schemeClr val="tx2">
                  <a:lumMod val="75000"/>
                </a:schemeClr>
              </a:solidFill>
              <a:latin typeface="+mn-lt"/>
            </a:endParaRPr>
          </a:p>
        </p:txBody>
      </p:sp>
      <p:graphicFrame>
        <p:nvGraphicFramePr>
          <p:cNvPr id="5" name="Tabla 4"/>
          <p:cNvGraphicFramePr>
            <a:graphicFrameLocks noGrp="1"/>
          </p:cNvGraphicFramePr>
          <p:nvPr>
            <p:extLst>
              <p:ext uri="{D42A27DB-BD31-4B8C-83A1-F6EECF244321}">
                <p14:modId xmlns:p14="http://schemas.microsoft.com/office/powerpoint/2010/main" val="2665719954"/>
              </p:ext>
            </p:extLst>
          </p:nvPr>
        </p:nvGraphicFramePr>
        <p:xfrm>
          <a:off x="1128582" y="1639096"/>
          <a:ext cx="8339267" cy="2389978"/>
        </p:xfrm>
        <a:graphic>
          <a:graphicData uri="http://schemas.openxmlformats.org/drawingml/2006/table">
            <a:tbl>
              <a:tblPr/>
              <a:tblGrid>
                <a:gridCol w="7106863"/>
                <a:gridCol w="1232404"/>
              </a:tblGrid>
              <a:tr h="307283">
                <a:tc>
                  <a:txBody>
                    <a:bodyPr/>
                    <a:lstStyle/>
                    <a:p>
                      <a:pPr algn="ctr" fontAlgn="ctr"/>
                      <a:r>
                        <a:rPr lang="es-MX" sz="1600" b="1" i="0" u="none" strike="noStrike">
                          <a:solidFill>
                            <a:srgbClr val="FFFFFF"/>
                          </a:solidFill>
                          <a:effectLst/>
                          <a:latin typeface="Arial" panose="020B0604020202020204" pitchFamily="34" charset="0"/>
                        </a:rPr>
                        <a:t> Unidad Responsable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600" b="1" i="0" u="none" strike="noStrike">
                          <a:solidFill>
                            <a:srgbClr val="FFFFFF"/>
                          </a:solidFill>
                          <a:effectLst/>
                          <a:latin typeface="Arial" panose="020B0604020202020204" pitchFamily="34" charset="0"/>
                        </a:rPr>
                        <a:t> %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75B5"/>
                    </a:solidFill>
                  </a:tcPr>
                </a:tc>
              </a:tr>
              <a:tr h="295902">
                <a:tc>
                  <a:txBody>
                    <a:bodyPr/>
                    <a:lstStyle/>
                    <a:p>
                      <a:pPr algn="l" fontAlgn="b"/>
                      <a:r>
                        <a:rPr lang="es-MX" sz="1600" b="0" i="0" u="none" strike="noStrike">
                          <a:solidFill>
                            <a:srgbClr val="000000"/>
                          </a:solidFill>
                          <a:effectLst/>
                          <a:latin typeface="Arial" panose="020B0604020202020204" pitchFamily="34" charset="0"/>
                        </a:rPr>
                        <a:t>Total Oficina de Apoyo</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-18%</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02">
                <a:tc>
                  <a:txBody>
                    <a:bodyPr/>
                    <a:lstStyle/>
                    <a:p>
                      <a:pPr algn="l" fontAlgn="b"/>
                      <a:r>
                        <a:rPr lang="es-MX" sz="1600" b="0" i="0" u="none" strike="noStrike">
                          <a:solidFill>
                            <a:srgbClr val="000000"/>
                          </a:solidFill>
                          <a:effectLst/>
                          <a:latin typeface="Arial" panose="020B0604020202020204" pitchFamily="34" charset="0"/>
                        </a:rPr>
                        <a:t>Total Órganos desconcentrados por función (Especialidad)</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-23%</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02">
                <a:tc>
                  <a:txBody>
                    <a:bodyPr/>
                    <a:lstStyle/>
                    <a:p>
                      <a:pPr algn="l" fontAlgn="b"/>
                      <a:r>
                        <a:rPr lang="es-MX" sz="1600" b="0" i="0" u="none" strike="noStrike">
                          <a:solidFill>
                            <a:srgbClr val="000000"/>
                          </a:solidFill>
                          <a:effectLst/>
                          <a:latin typeface="Arial" panose="020B0604020202020204" pitchFamily="34" charset="0"/>
                        </a:rPr>
                        <a:t>Total Órganos desconcentrados por función (Hospitales Comunitarios)</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-21%</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02">
                <a:tc>
                  <a:txBody>
                    <a:bodyPr/>
                    <a:lstStyle/>
                    <a:p>
                      <a:pPr algn="l" fontAlgn="b"/>
                      <a:r>
                        <a:rPr lang="es-MX" sz="1600" b="0" i="0" u="none" strike="noStrike">
                          <a:solidFill>
                            <a:srgbClr val="000000"/>
                          </a:solidFill>
                          <a:effectLst/>
                          <a:latin typeface="Arial" panose="020B0604020202020204" pitchFamily="34" charset="0"/>
                        </a:rPr>
                        <a:t>Total Órganos desconcentrados por función (Hospitales Generales)</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-8%</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02">
                <a:tc>
                  <a:txBody>
                    <a:bodyPr/>
                    <a:lstStyle/>
                    <a:p>
                      <a:pPr algn="l" fontAlgn="b"/>
                      <a:r>
                        <a:rPr lang="es-MX" sz="1600" b="0" i="0" u="none" strike="noStrike">
                          <a:solidFill>
                            <a:srgbClr val="000000"/>
                          </a:solidFill>
                          <a:effectLst/>
                          <a:latin typeface="Arial" panose="020B0604020202020204" pitchFamily="34" charset="0"/>
                        </a:rPr>
                        <a:t>Total Órganos desconcentrados por función (unidades de Apoyo)</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-10%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02">
                <a:tc>
                  <a:txBody>
                    <a:bodyPr/>
                    <a:lstStyle/>
                    <a:p>
                      <a:pPr algn="l" fontAlgn="b"/>
                      <a:r>
                        <a:rPr lang="es-MX" sz="1600" b="0" i="0" u="none" strike="noStrike">
                          <a:solidFill>
                            <a:srgbClr val="000000"/>
                          </a:solidFill>
                          <a:effectLst/>
                          <a:latin typeface="Arial" panose="020B0604020202020204" pitchFamily="34" charset="0"/>
                        </a:rPr>
                        <a:t>Total Órganos desconcentrados por territorio (Jurisdicciones)</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effectLst/>
                          <a:latin typeface="Arial" panose="020B0604020202020204" pitchFamily="34" charset="0"/>
                        </a:rPr>
                        <a:t>-30%</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283">
                <a:tc>
                  <a:txBody>
                    <a:bodyPr/>
                    <a:lstStyle/>
                    <a:p>
                      <a:pPr algn="l" fontAlgn="ctr"/>
                      <a:r>
                        <a:rPr lang="es-MX" sz="1600" b="1" i="0" u="none" strike="noStrike">
                          <a:solidFill>
                            <a:srgbClr val="FFFFFF"/>
                          </a:solidFill>
                          <a:effectLst/>
                          <a:latin typeface="Arial" panose="020B0604020202020204" pitchFamily="34" charset="0"/>
                        </a:rPr>
                        <a:t> General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2F75B5"/>
                    </a:solidFill>
                  </a:tcPr>
                </a:tc>
                <a:tc>
                  <a:txBody>
                    <a:bodyPr/>
                    <a:lstStyle/>
                    <a:p>
                      <a:pPr algn="ctr" fontAlgn="ctr"/>
                      <a:r>
                        <a:rPr lang="es-MX" sz="1600" b="1" i="0" u="none" strike="noStrike" dirty="0">
                          <a:solidFill>
                            <a:srgbClr val="FFFFFF"/>
                          </a:solidFill>
                          <a:effectLst/>
                          <a:latin typeface="Arial" panose="020B0604020202020204" pitchFamily="34" charset="0"/>
                        </a:rPr>
                        <a:t>-19%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2F75B5"/>
                    </a:solidFill>
                  </a:tcPr>
                </a:tc>
              </a:tr>
            </a:tbl>
          </a:graphicData>
        </a:graphic>
      </p:graphicFrame>
    </p:spTree>
    <p:extLst>
      <p:ext uri="{BB962C8B-B14F-4D97-AF65-F5344CB8AC3E}">
        <p14:creationId xmlns:p14="http://schemas.microsoft.com/office/powerpoint/2010/main" val="2714808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Antecedente</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9" name="Título 1"/>
          <p:cNvSpPr txBox="1">
            <a:spLocks/>
          </p:cNvSpPr>
          <p:nvPr/>
        </p:nvSpPr>
        <p:spPr>
          <a:xfrm>
            <a:off x="834766" y="1085966"/>
            <a:ext cx="9144000" cy="2594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Convenios Federales 2017 vs 2018</a:t>
            </a:r>
            <a:endParaRPr lang="es-MX" sz="2000" dirty="0">
              <a:solidFill>
                <a:schemeClr val="tx2">
                  <a:lumMod val="75000"/>
                </a:schemeClr>
              </a:solidFill>
              <a:latin typeface="+mn-lt"/>
            </a:endParaRPr>
          </a:p>
        </p:txBody>
      </p:sp>
      <p:graphicFrame>
        <p:nvGraphicFramePr>
          <p:cNvPr id="7" name="Tabla 6"/>
          <p:cNvGraphicFramePr>
            <a:graphicFrameLocks noGrp="1"/>
          </p:cNvGraphicFramePr>
          <p:nvPr>
            <p:extLst>
              <p:ext uri="{D42A27DB-BD31-4B8C-83A1-F6EECF244321}">
                <p14:modId xmlns:p14="http://schemas.microsoft.com/office/powerpoint/2010/main" val="3103180178"/>
              </p:ext>
            </p:extLst>
          </p:nvPr>
        </p:nvGraphicFramePr>
        <p:xfrm>
          <a:off x="834766" y="1518555"/>
          <a:ext cx="10195183" cy="2139044"/>
        </p:xfrm>
        <a:graphic>
          <a:graphicData uri="http://schemas.openxmlformats.org/drawingml/2006/table">
            <a:tbl>
              <a:tblPr/>
              <a:tblGrid>
                <a:gridCol w="1625071"/>
                <a:gridCol w="1813237"/>
                <a:gridCol w="1796131"/>
                <a:gridCol w="1813237"/>
                <a:gridCol w="1779025"/>
                <a:gridCol w="684241"/>
                <a:gridCol w="684241"/>
              </a:tblGrid>
              <a:tr h="492170">
                <a:tc>
                  <a:txBody>
                    <a:bodyPr/>
                    <a:lstStyle/>
                    <a:p>
                      <a:pPr algn="ctr" fontAlgn="ctr"/>
                      <a:r>
                        <a:rPr lang="es-MX" sz="1400" b="1" i="0" u="none" strike="noStrike" dirty="0">
                          <a:solidFill>
                            <a:srgbClr val="FFFFFF"/>
                          </a:solidFill>
                          <a:effectLst/>
                          <a:latin typeface="Arial" panose="020B0604020202020204" pitchFamily="34" charset="0"/>
                        </a:rPr>
                        <a:t> Convenios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Importe Autorizado 2017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Importe Ejercido 2017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Importe Autorizado 2018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Importe Ejercido 2018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a:solidFill>
                            <a:srgbClr val="FFFFFF"/>
                          </a:solidFill>
                          <a:effectLst/>
                          <a:latin typeface="Arial" panose="020B0604020202020204" pitchFamily="34" charset="0"/>
                        </a:rPr>
                        <a:t>  % 2017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es-MX" sz="1400" b="1" i="0" u="none" strike="noStrike" dirty="0">
                          <a:solidFill>
                            <a:srgbClr val="FFFFFF"/>
                          </a:solidFill>
                          <a:effectLst/>
                          <a:latin typeface="Arial" panose="020B0604020202020204" pitchFamily="34" charset="0"/>
                        </a:rPr>
                        <a:t> % </a:t>
                      </a:r>
                      <a:endParaRPr lang="es-MX" sz="1400" b="1" i="0" u="none" strike="noStrike" dirty="0" smtClean="0">
                        <a:solidFill>
                          <a:srgbClr val="FFFFFF"/>
                        </a:solidFill>
                        <a:effectLst/>
                        <a:latin typeface="Arial" panose="020B0604020202020204" pitchFamily="34" charset="0"/>
                      </a:endParaRPr>
                    </a:p>
                    <a:p>
                      <a:pPr algn="ctr" fontAlgn="ctr"/>
                      <a:r>
                        <a:rPr lang="es-MX" sz="1400" b="1" i="0" u="none" strike="noStrike" dirty="0" smtClean="0">
                          <a:solidFill>
                            <a:srgbClr val="FFFFFF"/>
                          </a:solidFill>
                          <a:effectLst/>
                          <a:latin typeface="Arial" panose="020B0604020202020204" pitchFamily="34" charset="0"/>
                        </a:rPr>
                        <a:t>2018 </a:t>
                      </a:r>
                      <a:endParaRPr lang="es-MX" sz="1400" b="1" i="0" u="none" strike="noStrike" dirty="0">
                        <a:solidFill>
                          <a:srgbClr val="FFFFFF"/>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r>
              <a:tr h="274479">
                <a:tc>
                  <a:txBody>
                    <a:bodyPr/>
                    <a:lstStyle/>
                    <a:p>
                      <a:pPr algn="l" fontAlgn="ctr"/>
                      <a:r>
                        <a:rPr lang="es-MX" sz="1400" b="1" i="0" u="none" strike="noStrike" dirty="0">
                          <a:solidFill>
                            <a:srgbClr val="000000"/>
                          </a:solidFill>
                          <a:effectLst/>
                          <a:latin typeface="Arial" panose="020B0604020202020204" pitchFamily="34" charset="0"/>
                        </a:rPr>
                        <a:t>AFASPE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51,341,678.45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45,991,731.35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60,041,047.04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55,513,050.68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4479">
                <a:tc>
                  <a:txBody>
                    <a:bodyPr/>
                    <a:lstStyle/>
                    <a:p>
                      <a:pPr algn="l" fontAlgn="ctr"/>
                      <a:r>
                        <a:rPr lang="es-MX" sz="1400" b="1" i="0" u="none" strike="noStrike">
                          <a:solidFill>
                            <a:srgbClr val="000000"/>
                          </a:solidFill>
                          <a:effectLst/>
                          <a:latin typeface="Arial" panose="020B0604020202020204" pitchFamily="34" charset="0"/>
                        </a:rPr>
                        <a:t>COFEPRIS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6,438,428.00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4,638,184.75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8,334,512.00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6,635,550.70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4479">
                <a:tc>
                  <a:txBody>
                    <a:bodyPr/>
                    <a:lstStyle/>
                    <a:p>
                      <a:pPr algn="l" fontAlgn="ctr"/>
                      <a:r>
                        <a:rPr lang="es-MX" sz="1400" b="1" i="0" u="none" strike="noStrike">
                          <a:solidFill>
                            <a:srgbClr val="000000"/>
                          </a:solidFill>
                          <a:effectLst/>
                          <a:latin typeface="Arial" panose="020B0604020202020204" pitchFamily="34" charset="0"/>
                        </a:rPr>
                        <a:t>CRESCA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3,168,474.00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2,881,611.70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3,817,006.14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3,323,130.17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4479">
                <a:tc>
                  <a:txBody>
                    <a:bodyPr/>
                    <a:lstStyle/>
                    <a:p>
                      <a:pPr algn="l" fontAlgn="ctr"/>
                      <a:r>
                        <a:rPr lang="es-MX" sz="1400" b="1" i="0" u="none" strike="noStrike">
                          <a:solidFill>
                            <a:srgbClr val="000000"/>
                          </a:solidFill>
                          <a:effectLst/>
                          <a:latin typeface="Arial" panose="020B0604020202020204" pitchFamily="34" charset="0"/>
                        </a:rPr>
                        <a:t>ENARM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1,287,077.97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1,281,403.87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1,340,996.12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1,340,996.12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4479">
                <a:tc>
                  <a:txBody>
                    <a:bodyPr/>
                    <a:lstStyle/>
                    <a:p>
                      <a:pPr algn="l" fontAlgn="ctr"/>
                      <a:r>
                        <a:rPr lang="es-MX" sz="1400" b="1" i="0" u="none" strike="noStrike">
                          <a:solidFill>
                            <a:srgbClr val="000000"/>
                          </a:solidFill>
                          <a:effectLst/>
                          <a:latin typeface="Arial" panose="020B0604020202020204" pitchFamily="34" charset="0"/>
                        </a:rPr>
                        <a:t>FAM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8,006,211.35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7,570,516.48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7,309,848.84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6,575,178.02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4479">
                <a:tc>
                  <a:txBody>
                    <a:bodyPr/>
                    <a:lstStyle/>
                    <a:p>
                      <a:pPr algn="l" fontAlgn="ctr"/>
                      <a:r>
                        <a:rPr lang="es-MX" sz="1400" b="1" i="0" u="none" strike="noStrike" dirty="0">
                          <a:solidFill>
                            <a:srgbClr val="000000"/>
                          </a:solidFill>
                          <a:effectLst/>
                          <a:latin typeface="Arial" panose="020B0604020202020204" pitchFamily="34" charset="0"/>
                        </a:rPr>
                        <a:t>PROSPERA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180,939,906.00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175,745,404.50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179,156,346.00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         150,522,730.01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a:solidFill>
                            <a:srgbClr val="000000"/>
                          </a:solidFill>
                          <a:effectLst/>
                          <a:latin typeface="Arial" panose="020B0604020202020204" pitchFamily="34" charset="0"/>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400" b="1" i="0" u="none" strike="noStrike" dirty="0">
                          <a:solidFill>
                            <a:srgbClr val="000000"/>
                          </a:solidFill>
                          <a:effectLst/>
                          <a:latin typeface="Arial" panose="020B060402020202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89419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Disposiciones</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13" name="Título 1"/>
          <p:cNvSpPr txBox="1">
            <a:spLocks/>
          </p:cNvSpPr>
          <p:nvPr/>
        </p:nvSpPr>
        <p:spPr>
          <a:xfrm>
            <a:off x="761614" y="1475510"/>
            <a:ext cx="9144000" cy="38680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just">
              <a:buFont typeface="Arial" panose="020B0604020202020204" pitchFamily="34" charset="0"/>
              <a:buChar char="•"/>
            </a:pPr>
            <a:r>
              <a:rPr lang="es-MX" sz="1800" dirty="0" smtClean="0">
                <a:solidFill>
                  <a:schemeClr val="tx2">
                    <a:lumMod val="75000"/>
                  </a:schemeClr>
                </a:solidFill>
                <a:latin typeface="+mn-lt"/>
              </a:rPr>
              <a:t>Los movimientos de adecuación para el concepto 3600 “Servicios de Comunicación Social y Publicidad” las gestiones se realizaran a través de la Coordinación de Comunicación Social del ISAPEG. Artículo 140.</a:t>
            </a:r>
          </a:p>
          <a:p>
            <a:pPr algn="just"/>
            <a:endParaRPr lang="es-MX" sz="1800" dirty="0">
              <a:solidFill>
                <a:schemeClr val="tx2">
                  <a:lumMod val="75000"/>
                </a:schemeClr>
              </a:solidFill>
              <a:latin typeface="+mn-lt"/>
            </a:endParaRPr>
          </a:p>
          <a:p>
            <a:pPr marL="342900" indent="-342900" algn="just">
              <a:buFont typeface="Arial" panose="020B0604020202020204" pitchFamily="34" charset="0"/>
              <a:buChar char="•"/>
            </a:pPr>
            <a:r>
              <a:rPr lang="es-ES" sz="1800" dirty="0">
                <a:solidFill>
                  <a:schemeClr val="tx2">
                    <a:lumMod val="75000"/>
                  </a:schemeClr>
                </a:solidFill>
                <a:latin typeface="+mn-lt"/>
              </a:rPr>
              <a:t>Foliado de póliza y toda su documentación soporte, como lo indica el Artículo 175</a:t>
            </a:r>
            <a:r>
              <a:rPr lang="es-ES" sz="1800" dirty="0" smtClean="0">
                <a:solidFill>
                  <a:schemeClr val="tx2">
                    <a:lumMod val="75000"/>
                  </a:schemeClr>
                </a:solidFill>
                <a:latin typeface="+mn-lt"/>
              </a:rPr>
              <a:t>.</a:t>
            </a:r>
          </a:p>
          <a:p>
            <a:pPr algn="just"/>
            <a:endParaRPr lang="es-ES" sz="1800" dirty="0">
              <a:solidFill>
                <a:schemeClr val="tx2">
                  <a:lumMod val="75000"/>
                </a:schemeClr>
              </a:solidFill>
            </a:endParaRPr>
          </a:p>
          <a:p>
            <a:pPr marL="342900" indent="-342900" algn="just">
              <a:buFont typeface="Arial" panose="020B0604020202020204" pitchFamily="34" charset="0"/>
              <a:buChar char="•"/>
            </a:pPr>
            <a:r>
              <a:rPr lang="es-ES" sz="1800" dirty="0" smtClean="0">
                <a:solidFill>
                  <a:schemeClr val="tx2">
                    <a:lumMod val="75000"/>
                  </a:schemeClr>
                </a:solidFill>
                <a:latin typeface="+mn-lt"/>
              </a:rPr>
              <a:t>Para </a:t>
            </a:r>
            <a:r>
              <a:rPr lang="es-ES" sz="1800" dirty="0">
                <a:solidFill>
                  <a:schemeClr val="tx2">
                    <a:lumMod val="75000"/>
                  </a:schemeClr>
                </a:solidFill>
                <a:latin typeface="+mn-lt"/>
              </a:rPr>
              <a:t>el proceso de pago de las partidas </a:t>
            </a:r>
            <a:r>
              <a:rPr lang="es-ES" sz="1800" dirty="0">
                <a:solidFill>
                  <a:schemeClr val="tx2">
                    <a:lumMod val="75000"/>
                  </a:schemeClr>
                </a:solidFill>
                <a:latin typeface="+mn-lt"/>
              </a:rPr>
              <a:t>3310 “</a:t>
            </a:r>
            <a:r>
              <a:rPr lang="es-MX" sz="1800" dirty="0">
                <a:solidFill>
                  <a:schemeClr val="tx2">
                    <a:lumMod val="75000"/>
                  </a:schemeClr>
                </a:solidFill>
                <a:latin typeface="+mn-lt"/>
              </a:rPr>
              <a:t>Servicios legales, de contabilidad, auditoría y </a:t>
            </a:r>
            <a:r>
              <a:rPr lang="es-MX" sz="1800" dirty="0">
                <a:solidFill>
                  <a:schemeClr val="tx2">
                    <a:lumMod val="75000"/>
                  </a:schemeClr>
                </a:solidFill>
                <a:latin typeface="+mn-lt"/>
              </a:rPr>
              <a:t>relacionados”</a:t>
            </a:r>
            <a:r>
              <a:rPr lang="es-ES" sz="1800" dirty="0">
                <a:solidFill>
                  <a:schemeClr val="tx2">
                    <a:lumMod val="75000"/>
                  </a:schemeClr>
                </a:solidFill>
                <a:latin typeface="+mn-lt"/>
              </a:rPr>
              <a:t>, 3330 “</a:t>
            </a:r>
            <a:r>
              <a:rPr lang="es-MX" sz="1800" dirty="0">
                <a:solidFill>
                  <a:schemeClr val="tx2">
                    <a:lumMod val="75000"/>
                  </a:schemeClr>
                </a:solidFill>
                <a:latin typeface="+mn-lt"/>
              </a:rPr>
              <a:t>Servicios de consultoría administrativa, procesos, técnica y en tecnologías de la </a:t>
            </a:r>
            <a:r>
              <a:rPr lang="es-MX" sz="1800" dirty="0">
                <a:solidFill>
                  <a:schemeClr val="tx2">
                    <a:lumMod val="75000"/>
                  </a:schemeClr>
                </a:solidFill>
                <a:latin typeface="+mn-lt"/>
              </a:rPr>
              <a:t>información”</a:t>
            </a:r>
            <a:r>
              <a:rPr lang="es-ES" sz="1800" dirty="0">
                <a:solidFill>
                  <a:schemeClr val="tx2">
                    <a:lumMod val="75000"/>
                  </a:schemeClr>
                </a:solidFill>
                <a:latin typeface="+mn-lt"/>
              </a:rPr>
              <a:t>, 3340 “</a:t>
            </a:r>
            <a:r>
              <a:rPr lang="es-MX" sz="1800" dirty="0">
                <a:solidFill>
                  <a:schemeClr val="tx2">
                    <a:lumMod val="75000"/>
                  </a:schemeClr>
                </a:solidFill>
                <a:latin typeface="+mn-lt"/>
              </a:rPr>
              <a:t>Servicios de </a:t>
            </a:r>
            <a:r>
              <a:rPr lang="es-MX" sz="1800" dirty="0">
                <a:solidFill>
                  <a:schemeClr val="tx2">
                    <a:lumMod val="75000"/>
                  </a:schemeClr>
                </a:solidFill>
                <a:latin typeface="+mn-lt"/>
              </a:rPr>
              <a:t>capacitación”</a:t>
            </a:r>
            <a:r>
              <a:rPr lang="es-ES" sz="1800" dirty="0">
                <a:solidFill>
                  <a:schemeClr val="tx2">
                    <a:lumMod val="75000"/>
                  </a:schemeClr>
                </a:solidFill>
                <a:latin typeface="+mn-lt"/>
              </a:rPr>
              <a:t> </a:t>
            </a:r>
            <a:r>
              <a:rPr lang="es-ES" sz="1800" dirty="0">
                <a:solidFill>
                  <a:schemeClr val="tx2">
                    <a:lumMod val="75000"/>
                  </a:schemeClr>
                </a:solidFill>
                <a:latin typeface="+mn-lt"/>
              </a:rPr>
              <a:t>y 3390 </a:t>
            </a:r>
            <a:r>
              <a:rPr lang="es-ES" sz="1800" dirty="0">
                <a:solidFill>
                  <a:schemeClr val="tx2">
                    <a:lumMod val="75000"/>
                  </a:schemeClr>
                </a:solidFill>
                <a:latin typeface="+mn-lt"/>
              </a:rPr>
              <a:t>“</a:t>
            </a:r>
            <a:r>
              <a:rPr lang="es-MX" sz="1800" dirty="0">
                <a:solidFill>
                  <a:schemeClr val="tx2">
                    <a:lumMod val="75000"/>
                  </a:schemeClr>
                </a:solidFill>
                <a:latin typeface="+mn-lt"/>
              </a:rPr>
              <a:t>Servicios profesionales, científicos y técnicos </a:t>
            </a:r>
            <a:r>
              <a:rPr lang="es-MX" sz="1800" dirty="0">
                <a:solidFill>
                  <a:schemeClr val="tx2">
                    <a:lumMod val="75000"/>
                  </a:schemeClr>
                </a:solidFill>
                <a:latin typeface="+mn-lt"/>
              </a:rPr>
              <a:t>integrales” </a:t>
            </a:r>
            <a:r>
              <a:rPr lang="es-ES" sz="1800" dirty="0">
                <a:solidFill>
                  <a:schemeClr val="tx2">
                    <a:lumMod val="75000"/>
                  </a:schemeClr>
                </a:solidFill>
                <a:latin typeface="+mn-lt"/>
              </a:rPr>
              <a:t>se </a:t>
            </a:r>
            <a:r>
              <a:rPr lang="es-ES" sz="1800" dirty="0">
                <a:solidFill>
                  <a:schemeClr val="tx2">
                    <a:lumMod val="75000"/>
                  </a:schemeClr>
                </a:solidFill>
                <a:latin typeface="+mn-lt"/>
              </a:rPr>
              <a:t>estará a lo dispuesto por la </a:t>
            </a:r>
            <a:r>
              <a:rPr lang="es-ES" sz="1800" dirty="0" err="1">
                <a:solidFill>
                  <a:schemeClr val="tx2">
                    <a:lumMod val="75000"/>
                  </a:schemeClr>
                </a:solidFill>
                <a:latin typeface="+mn-lt"/>
              </a:rPr>
              <a:t>SFIyA</a:t>
            </a:r>
            <a:r>
              <a:rPr lang="es-ES" sz="1800" dirty="0">
                <a:solidFill>
                  <a:schemeClr val="tx2">
                    <a:lumMod val="75000"/>
                  </a:schemeClr>
                </a:solidFill>
                <a:latin typeface="+mn-lt"/>
              </a:rPr>
              <a:t>, además, se considerará lo previsto y autorización del área correspondiente. Art.  185</a:t>
            </a:r>
          </a:p>
          <a:p>
            <a:pPr marL="342900" indent="-342900" algn="just">
              <a:buFont typeface="Arial" panose="020B0604020202020204" pitchFamily="34" charset="0"/>
              <a:buChar char="•"/>
            </a:pPr>
            <a:endParaRPr lang="es-ES" sz="1800" dirty="0">
              <a:solidFill>
                <a:schemeClr val="tx2">
                  <a:lumMod val="75000"/>
                </a:schemeClr>
              </a:solidFill>
              <a:latin typeface="+mn-lt"/>
            </a:endParaRPr>
          </a:p>
          <a:p>
            <a:pPr marL="342900" indent="-342900" algn="just">
              <a:buFont typeface="Arial" panose="020B0604020202020204" pitchFamily="34" charset="0"/>
              <a:buChar char="•"/>
            </a:pPr>
            <a:endParaRPr lang="es-MX" sz="1800" dirty="0">
              <a:solidFill>
                <a:schemeClr val="tx2">
                  <a:lumMod val="75000"/>
                </a:schemeClr>
              </a:solidFill>
              <a:latin typeface="+mn-lt"/>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p:txBody>
      </p:sp>
      <p:sp>
        <p:nvSpPr>
          <p:cNvPr id="9" name="Título 1"/>
          <p:cNvSpPr txBox="1">
            <a:spLocks/>
          </p:cNvSpPr>
          <p:nvPr/>
        </p:nvSpPr>
        <p:spPr>
          <a:xfrm>
            <a:off x="834766" y="886691"/>
            <a:ext cx="9144000" cy="4587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Aspectos Relevantes</a:t>
            </a:r>
            <a:endParaRPr lang="es-MX" sz="2000" dirty="0">
              <a:solidFill>
                <a:schemeClr val="tx2">
                  <a:lumMod val="75000"/>
                </a:schemeClr>
              </a:solidFill>
              <a:latin typeface="+mn-lt"/>
            </a:endParaRPr>
          </a:p>
        </p:txBody>
      </p:sp>
    </p:spTree>
    <p:extLst>
      <p:ext uri="{BB962C8B-B14F-4D97-AF65-F5344CB8AC3E}">
        <p14:creationId xmlns:p14="http://schemas.microsoft.com/office/powerpoint/2010/main" val="3921890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Disposiciones</a:t>
            </a:r>
            <a:endParaRPr lang="es-MX" sz="4000" dirty="0">
              <a:solidFill>
                <a:schemeClr val="tx2">
                  <a:lumMod val="75000"/>
                </a:schemeClr>
              </a:solidFill>
              <a:latin typeface="+mn-lt"/>
            </a:endParaRPr>
          </a:p>
        </p:txBody>
      </p:sp>
      <p:sp>
        <p:nvSpPr>
          <p:cNvPr id="3" name="Subtítulo 2"/>
          <p:cNvSpPr>
            <a:spLocks noGrp="1"/>
          </p:cNvSpPr>
          <p:nvPr>
            <p:ph type="subTitle" idx="1"/>
          </p:nvPr>
        </p:nvSpPr>
        <p:spPr>
          <a:xfrm>
            <a:off x="1128583" y="1016742"/>
            <a:ext cx="9901367" cy="5549502"/>
          </a:xfrm>
        </p:spPr>
        <p:txBody>
          <a:bodyPr>
            <a:normAutofit/>
          </a:bodyPr>
          <a:lstStyle/>
          <a:p>
            <a:pPr algn="just"/>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sz="1900" dirty="0" smtClean="0">
              <a:solidFill>
                <a:schemeClr val="tx2">
                  <a:lumMod val="75000"/>
                </a:schemeClr>
              </a:solidFill>
            </a:endParaRPr>
          </a:p>
          <a:p>
            <a:pPr marL="342900" indent="-342900" algn="just">
              <a:buFont typeface="Arial" panose="020B0604020202020204" pitchFamily="34" charset="0"/>
              <a:buChar char="•"/>
            </a:pPr>
            <a:endParaRPr lang="es-MX" dirty="0">
              <a:solidFill>
                <a:schemeClr val="tx2">
                  <a:lumMod val="75000"/>
                </a:schemeClr>
              </a:solidFill>
            </a:endParaRPr>
          </a:p>
        </p:txBody>
      </p:sp>
      <p:sp>
        <p:nvSpPr>
          <p:cNvPr id="13" name="Título 1"/>
          <p:cNvSpPr txBox="1">
            <a:spLocks/>
          </p:cNvSpPr>
          <p:nvPr/>
        </p:nvSpPr>
        <p:spPr>
          <a:xfrm>
            <a:off x="743326" y="2130945"/>
            <a:ext cx="9144000" cy="45869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just">
              <a:buFont typeface="Arial" panose="020B0604020202020204" pitchFamily="34" charset="0"/>
              <a:buChar char="•"/>
              <a:defRPr/>
            </a:pPr>
            <a:endParaRPr lang="es-ES" sz="1800" dirty="0" smtClean="0">
              <a:solidFill>
                <a:schemeClr val="tx2">
                  <a:lumMod val="75000"/>
                </a:schemeClr>
              </a:solidFill>
              <a:latin typeface="+mn-lt"/>
            </a:endParaRPr>
          </a:p>
          <a:p>
            <a:pPr marL="285750" indent="-285750" algn="just">
              <a:buFont typeface="Arial" panose="020B0604020202020204" pitchFamily="34" charset="0"/>
              <a:buChar char="•"/>
              <a:defRPr/>
            </a:pPr>
            <a:r>
              <a:rPr lang="es-ES" sz="1800" dirty="0" smtClean="0">
                <a:solidFill>
                  <a:schemeClr val="tx2">
                    <a:lumMod val="75000"/>
                  </a:schemeClr>
                </a:solidFill>
                <a:latin typeface="+mn-lt"/>
              </a:rPr>
              <a:t>Para la realización de eventos oficiales, mesas de trabajo, comités, sesiones de consejo, congresos o algún otro, se deberá privilegiar el uso de recintos públicos o bien, de instalaciones propias del ISAPEG. En caso contrario, inclusive arrendamiento sin costo, pero con costo de algún otro servicio para la reunión, previo al evento se deberá gestionar a través la DGA la autorización ante la </a:t>
            </a:r>
            <a:r>
              <a:rPr lang="es-ES" sz="1800" dirty="0" err="1" smtClean="0">
                <a:solidFill>
                  <a:schemeClr val="tx2">
                    <a:lumMod val="75000"/>
                  </a:schemeClr>
                </a:solidFill>
                <a:latin typeface="+mn-lt"/>
              </a:rPr>
              <a:t>SFIyA</a:t>
            </a:r>
            <a:r>
              <a:rPr lang="es-ES" sz="1800" dirty="0" smtClean="0">
                <a:solidFill>
                  <a:schemeClr val="tx2">
                    <a:lumMod val="75000"/>
                  </a:schemeClr>
                </a:solidFill>
                <a:latin typeface="+mn-lt"/>
              </a:rPr>
              <a:t>. Art. 186.</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Tratándose de las partidas 3820 “Gastos de orden social y cultural”, 3830 “Congresos y convenciones” y 3850 “Gastos de representación” (para el caso de eventos oficiales), previo a la realización del evento y la contratación, se deberá contar con la validación por parte de la DGA. </a:t>
            </a:r>
            <a:r>
              <a:rPr lang="es-ES" sz="1800" dirty="0">
                <a:solidFill>
                  <a:schemeClr val="tx2">
                    <a:lumMod val="75000"/>
                  </a:schemeClr>
                </a:solidFill>
                <a:latin typeface="+mn-lt"/>
              </a:rPr>
              <a:t>Art. </a:t>
            </a:r>
            <a:r>
              <a:rPr lang="es-ES" sz="1800" dirty="0" smtClean="0">
                <a:solidFill>
                  <a:schemeClr val="tx2">
                    <a:lumMod val="75000"/>
                  </a:schemeClr>
                </a:solidFill>
                <a:latin typeface="+mn-lt"/>
              </a:rPr>
              <a:t>187.</a:t>
            </a:r>
          </a:p>
          <a:p>
            <a:pPr marL="285750" indent="-285750" algn="just">
              <a:buFont typeface="Arial" panose="020B0604020202020204" pitchFamily="34" charset="0"/>
              <a:buChar char="•"/>
              <a:defRPr/>
            </a:pPr>
            <a:endParaRPr lang="es-ES" sz="1600" dirty="0" smtClean="0">
              <a:solidFill>
                <a:srgbClr val="002060"/>
              </a:solidFill>
              <a:latin typeface="Proxima Nova Rg" panose="02000506030000020004" pitchFamily="50" charset="0"/>
            </a:endParaRPr>
          </a:p>
          <a:p>
            <a:pPr marL="285750" indent="-285750" algn="just">
              <a:buFont typeface="Arial" panose="020B0604020202020204" pitchFamily="34" charset="0"/>
              <a:buChar char="•"/>
              <a:defRPr/>
            </a:pPr>
            <a:r>
              <a:rPr lang="es-ES" sz="1800" dirty="0">
                <a:solidFill>
                  <a:schemeClr val="tx2">
                    <a:lumMod val="75000"/>
                  </a:schemeClr>
                </a:solidFill>
                <a:latin typeface="+mn-lt"/>
              </a:rPr>
              <a:t>Para el caso de la compra de artículos promocionales independientemente de la partida en la que se considere afectar, para dicho efecto se deberá contar con la validación por parte de la DGA, sin menoscabo de las autorizaciones a que haya lugar. </a:t>
            </a:r>
            <a:r>
              <a:rPr lang="es-ES" sz="1800" dirty="0">
                <a:solidFill>
                  <a:schemeClr val="tx2">
                    <a:lumMod val="75000"/>
                  </a:schemeClr>
                </a:solidFill>
                <a:latin typeface="+mn-lt"/>
              </a:rPr>
              <a:t>Art. </a:t>
            </a:r>
            <a:r>
              <a:rPr lang="es-ES" sz="1800" dirty="0" smtClean="0">
                <a:solidFill>
                  <a:schemeClr val="tx2">
                    <a:lumMod val="75000"/>
                  </a:schemeClr>
                </a:solidFill>
                <a:latin typeface="+mn-lt"/>
              </a:rPr>
              <a:t>193</a:t>
            </a:r>
          </a:p>
          <a:p>
            <a:pPr marL="285750" indent="-285750" algn="just">
              <a:buFont typeface="Arial" panose="020B0604020202020204" pitchFamily="34" charset="0"/>
              <a:buChar char="•"/>
              <a:defRPr/>
            </a:pP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r>
              <a:rPr lang="es-ES" sz="1800" dirty="0" smtClean="0">
                <a:solidFill>
                  <a:schemeClr val="tx2">
                    <a:lumMod val="75000"/>
                  </a:schemeClr>
                </a:solidFill>
                <a:latin typeface="+mn-lt"/>
              </a:rPr>
              <a:t>Se incremente el tope autorizado para el </a:t>
            </a:r>
            <a:r>
              <a:rPr lang="es-ES" sz="1800" dirty="0" err="1" smtClean="0">
                <a:solidFill>
                  <a:schemeClr val="tx2">
                    <a:lumMod val="75000"/>
                  </a:schemeClr>
                </a:solidFill>
                <a:latin typeface="+mn-lt"/>
              </a:rPr>
              <a:t>Coffe</a:t>
            </a:r>
            <a:r>
              <a:rPr lang="es-ES" sz="1800" dirty="0" smtClean="0">
                <a:solidFill>
                  <a:schemeClr val="tx2">
                    <a:lumMod val="75000"/>
                  </a:schemeClr>
                </a:solidFill>
                <a:latin typeface="+mn-lt"/>
              </a:rPr>
              <a:t> Break a $160.00 (ciento sesenta pesos 00/100 MN)</a:t>
            </a:r>
            <a:endParaRPr lang="es-ES" sz="1800" dirty="0">
              <a:solidFill>
                <a:schemeClr val="tx2">
                  <a:lumMod val="75000"/>
                </a:schemeClr>
              </a:solidFill>
              <a:latin typeface="+mn-lt"/>
            </a:endParaRPr>
          </a:p>
          <a:p>
            <a:pPr marL="285750" indent="-285750" algn="just">
              <a:buFont typeface="Arial" panose="020B0604020202020204" pitchFamily="34" charset="0"/>
              <a:buChar char="•"/>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ES" sz="1600" dirty="0">
              <a:solidFill>
                <a:srgbClr val="002060"/>
              </a:solidFill>
              <a:latin typeface="Proxima Nova Rg" panose="02000506030000020004" pitchFamily="50" charset="0"/>
            </a:endParaRPr>
          </a:p>
          <a:p>
            <a:pPr marL="285750" indent="-285750" algn="just">
              <a:buFont typeface="Wingdings" panose="05000000000000000000" pitchFamily="2" charset="2"/>
              <a:buChar char="ü"/>
              <a:defRPr/>
            </a:pPr>
            <a:endParaRPr lang="es-MX" sz="1400" dirty="0">
              <a:latin typeface="Proxima Nova Rg" panose="02000506030000020004" pitchFamily="50" charset="0"/>
            </a:endParaRPr>
          </a:p>
          <a:p>
            <a:pPr marL="342900" indent="-342900" algn="just">
              <a:buFont typeface="Arial" panose="020B0604020202020204" pitchFamily="34" charset="0"/>
              <a:buChar char="•"/>
            </a:pPr>
            <a:endParaRPr lang="es-MX" sz="1800" dirty="0" smtClean="0">
              <a:solidFill>
                <a:schemeClr val="tx2">
                  <a:lumMod val="75000"/>
                </a:schemeClr>
              </a:solidFill>
              <a:latin typeface="+mn-lt"/>
            </a:endParaRPr>
          </a:p>
        </p:txBody>
      </p:sp>
      <p:sp>
        <p:nvSpPr>
          <p:cNvPr id="9" name="Título 1"/>
          <p:cNvSpPr txBox="1">
            <a:spLocks/>
          </p:cNvSpPr>
          <p:nvPr/>
        </p:nvSpPr>
        <p:spPr>
          <a:xfrm>
            <a:off x="834766" y="886691"/>
            <a:ext cx="9144000" cy="4587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s-MX" sz="2000" dirty="0" smtClean="0">
              <a:latin typeface="+mn-lt"/>
            </a:endParaRPr>
          </a:p>
          <a:p>
            <a:pPr algn="l"/>
            <a:r>
              <a:rPr lang="es-MX" sz="2400" dirty="0" smtClean="0">
                <a:solidFill>
                  <a:schemeClr val="tx2">
                    <a:lumMod val="75000"/>
                  </a:schemeClr>
                </a:solidFill>
                <a:latin typeface="+mn-lt"/>
              </a:rPr>
              <a:t>Aspectos Relevantes</a:t>
            </a:r>
            <a:endParaRPr lang="es-MX" sz="2000" dirty="0">
              <a:solidFill>
                <a:schemeClr val="tx2">
                  <a:lumMod val="75000"/>
                </a:schemeClr>
              </a:solidFill>
              <a:latin typeface="+mn-lt"/>
            </a:endParaRPr>
          </a:p>
        </p:txBody>
      </p:sp>
    </p:spTree>
    <p:extLst>
      <p:ext uri="{BB962C8B-B14F-4D97-AF65-F5344CB8AC3E}">
        <p14:creationId xmlns:p14="http://schemas.microsoft.com/office/powerpoint/2010/main" val="2557333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Criterios de </a:t>
            </a:r>
            <a:r>
              <a:rPr lang="es-MX" sz="4000" dirty="0" err="1" smtClean="0">
                <a:solidFill>
                  <a:schemeClr val="tx2">
                    <a:lumMod val="75000"/>
                  </a:schemeClr>
                </a:solidFill>
                <a:latin typeface="+mn-lt"/>
              </a:rPr>
              <a:t>Presupuestación</a:t>
            </a:r>
            <a:endParaRPr lang="es-MX" sz="4000" dirty="0">
              <a:solidFill>
                <a:schemeClr val="tx2">
                  <a:lumMod val="75000"/>
                </a:schemeClr>
              </a:solidFill>
              <a:latin typeface="+mn-lt"/>
            </a:endParaRPr>
          </a:p>
        </p:txBody>
      </p:sp>
      <p:sp>
        <p:nvSpPr>
          <p:cNvPr id="13" name="Título 1"/>
          <p:cNvSpPr txBox="1">
            <a:spLocks/>
          </p:cNvSpPr>
          <p:nvPr/>
        </p:nvSpPr>
        <p:spPr>
          <a:xfrm>
            <a:off x="834766" y="1475509"/>
            <a:ext cx="9144000" cy="360855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Arial" panose="020B0604020202020204" pitchFamily="34" charset="0"/>
              <a:buChar char="•"/>
            </a:pPr>
            <a:r>
              <a:rPr lang="es-MX" sz="1800" dirty="0">
                <a:solidFill>
                  <a:schemeClr val="tx2">
                    <a:lumMod val="75000"/>
                  </a:schemeClr>
                </a:solidFill>
                <a:latin typeface="+mn-lt"/>
              </a:rPr>
              <a:t>Asignación de recursos para cubrir necesidades relativas al Gasto de Operación de Unidades con fuente Estatal</a:t>
            </a:r>
            <a:r>
              <a:rPr lang="es-MX" sz="1800" dirty="0" smtClean="0">
                <a:solidFill>
                  <a:schemeClr val="tx2">
                    <a:lumMod val="75000"/>
                  </a:schemeClr>
                </a:solidFill>
                <a:latin typeface="+mn-lt"/>
              </a:rPr>
              <a:t>.</a:t>
            </a:r>
          </a:p>
          <a:p>
            <a:pPr marL="457200" indent="-457200" algn="just">
              <a:buFont typeface="Arial" panose="020B0604020202020204" pitchFamily="34" charset="0"/>
              <a:buChar char="•"/>
            </a:pPr>
            <a:endParaRPr lang="es-MX" sz="1800" dirty="0">
              <a:solidFill>
                <a:schemeClr val="tx2">
                  <a:lumMod val="75000"/>
                </a:schemeClr>
              </a:solidFill>
              <a:latin typeface="+mn-lt"/>
            </a:endParaRPr>
          </a:p>
          <a:p>
            <a:pPr marL="457200" indent="-457200" algn="just">
              <a:buFont typeface="Arial" panose="020B0604020202020204" pitchFamily="34" charset="0"/>
              <a:buChar char="•"/>
            </a:pPr>
            <a:r>
              <a:rPr lang="es-MX" sz="1800" dirty="0">
                <a:solidFill>
                  <a:schemeClr val="tx2">
                    <a:lumMod val="75000"/>
                  </a:schemeClr>
                </a:solidFill>
                <a:latin typeface="+mn-lt"/>
              </a:rPr>
              <a:t>Asignación de recursos para cumplir compromisos del Gasto Centralizado con fondo de Seguro Popular y FASSA</a:t>
            </a:r>
            <a:r>
              <a:rPr lang="es-MX" sz="1800" dirty="0" smtClean="0">
                <a:solidFill>
                  <a:schemeClr val="tx2">
                    <a:lumMod val="75000"/>
                  </a:schemeClr>
                </a:solidFill>
                <a:latin typeface="+mn-lt"/>
              </a:rPr>
              <a:t>.</a:t>
            </a:r>
          </a:p>
          <a:p>
            <a:pPr marL="457200" indent="-457200" algn="just">
              <a:buFont typeface="Arial" panose="020B0604020202020204" pitchFamily="34" charset="0"/>
              <a:buChar char="•"/>
            </a:pPr>
            <a:endParaRPr lang="es-MX" sz="1800" dirty="0">
              <a:solidFill>
                <a:schemeClr val="tx2">
                  <a:lumMod val="75000"/>
                </a:schemeClr>
              </a:solidFill>
              <a:latin typeface="+mn-lt"/>
            </a:endParaRPr>
          </a:p>
          <a:p>
            <a:pPr marL="457200" indent="-457200" algn="just">
              <a:buFont typeface="Arial" panose="020B0604020202020204" pitchFamily="34" charset="0"/>
              <a:buChar char="•"/>
            </a:pPr>
            <a:r>
              <a:rPr lang="es-MX" sz="1800" dirty="0" smtClean="0">
                <a:solidFill>
                  <a:schemeClr val="tx2">
                    <a:lumMod val="75000"/>
                  </a:schemeClr>
                </a:solidFill>
                <a:latin typeface="+mn-lt"/>
              </a:rPr>
              <a:t>En </a:t>
            </a:r>
            <a:r>
              <a:rPr lang="es-MX" sz="1800" dirty="0">
                <a:solidFill>
                  <a:schemeClr val="tx2">
                    <a:lumMod val="75000"/>
                  </a:schemeClr>
                </a:solidFill>
                <a:latin typeface="+mn-lt"/>
              </a:rPr>
              <a:t>relación a los recursos con fuente de financiamiento de Seguro Popular, se calendariza el gasto hasta el mes </a:t>
            </a:r>
            <a:r>
              <a:rPr lang="es-MX" sz="1800" dirty="0" smtClean="0">
                <a:solidFill>
                  <a:schemeClr val="tx2">
                    <a:lumMod val="75000"/>
                  </a:schemeClr>
                </a:solidFill>
                <a:latin typeface="+mn-lt"/>
              </a:rPr>
              <a:t>de Septiembre, </a:t>
            </a:r>
            <a:r>
              <a:rPr lang="es-MX" sz="1800" dirty="0">
                <a:solidFill>
                  <a:schemeClr val="tx2">
                    <a:lumMod val="75000"/>
                  </a:schemeClr>
                </a:solidFill>
                <a:latin typeface="+mn-lt"/>
              </a:rPr>
              <a:t>lo relativo a servicios </a:t>
            </a:r>
            <a:r>
              <a:rPr lang="es-MX" sz="1800" dirty="0" smtClean="0">
                <a:solidFill>
                  <a:schemeClr val="tx2">
                    <a:lumMod val="75000"/>
                  </a:schemeClr>
                </a:solidFill>
                <a:latin typeface="+mn-lt"/>
              </a:rPr>
              <a:t>de Octubre y Noviembre </a:t>
            </a:r>
            <a:r>
              <a:rPr lang="es-MX" sz="1800" dirty="0">
                <a:solidFill>
                  <a:schemeClr val="tx2">
                    <a:lumMod val="75000"/>
                  </a:schemeClr>
                </a:solidFill>
                <a:latin typeface="+mn-lt"/>
              </a:rPr>
              <a:t>se asignan con </a:t>
            </a:r>
            <a:r>
              <a:rPr lang="es-MX" sz="1800" dirty="0" smtClean="0">
                <a:solidFill>
                  <a:schemeClr val="tx2">
                    <a:lumMod val="75000"/>
                  </a:schemeClr>
                </a:solidFill>
                <a:latin typeface="+mn-lt"/>
              </a:rPr>
              <a:t>Aportación Solidaria Estatal Líquida.</a:t>
            </a:r>
          </a:p>
          <a:p>
            <a:pPr algn="just"/>
            <a:endParaRPr lang="es-MX" sz="1800" dirty="0">
              <a:solidFill>
                <a:schemeClr val="tx2">
                  <a:lumMod val="75000"/>
                </a:schemeClr>
              </a:solidFill>
              <a:latin typeface="+mn-lt"/>
            </a:endParaRPr>
          </a:p>
          <a:p>
            <a:pPr marL="457200" indent="-457200" algn="just">
              <a:buFont typeface="Arial" panose="020B0604020202020204" pitchFamily="34" charset="0"/>
              <a:buChar char="•"/>
            </a:pPr>
            <a:r>
              <a:rPr lang="es-MX" sz="1800" dirty="0">
                <a:solidFill>
                  <a:schemeClr val="tx2">
                    <a:lumMod val="75000"/>
                  </a:schemeClr>
                </a:solidFill>
                <a:latin typeface="+mn-lt"/>
              </a:rPr>
              <a:t>Reducción a las partidas de Viáticos en el País con un 23.31%, Gastos de representación 27.57% y Congresos y Convenciones 43.69</a:t>
            </a:r>
            <a:r>
              <a:rPr lang="es-MX" sz="1800" dirty="0" smtClean="0">
                <a:solidFill>
                  <a:schemeClr val="tx2">
                    <a:lumMod val="75000"/>
                  </a:schemeClr>
                </a:solidFill>
                <a:latin typeface="+mn-lt"/>
              </a:rPr>
              <a:t>%.</a:t>
            </a:r>
          </a:p>
          <a:p>
            <a:pPr marL="457200" indent="-457200" algn="just">
              <a:buFont typeface="Arial" panose="020B0604020202020204" pitchFamily="34" charset="0"/>
              <a:buChar char="•"/>
            </a:pPr>
            <a:endParaRPr lang="es-MX" sz="1800" dirty="0">
              <a:solidFill>
                <a:schemeClr val="tx2">
                  <a:lumMod val="75000"/>
                </a:schemeClr>
              </a:solidFill>
              <a:latin typeface="+mn-lt"/>
            </a:endParaRPr>
          </a:p>
          <a:p>
            <a:pPr marL="457200" indent="-457200" algn="just">
              <a:buFont typeface="Arial" panose="020B0604020202020204" pitchFamily="34" charset="0"/>
              <a:buChar char="•"/>
            </a:pPr>
            <a:r>
              <a:rPr lang="es-MX" sz="1800" dirty="0" smtClean="0">
                <a:solidFill>
                  <a:schemeClr val="tx2">
                    <a:lumMod val="75000"/>
                  </a:schemeClr>
                </a:solidFill>
                <a:latin typeface="+mn-lt"/>
              </a:rPr>
              <a:t>Ajuste para FASSA 2019 por parte de la Federación, se disminuye el recurso a la sub-función de Rectoría para aumentar a Protección Social en Salud.</a:t>
            </a:r>
            <a:endParaRPr lang="es-MX" sz="1800" dirty="0">
              <a:solidFill>
                <a:schemeClr val="tx2">
                  <a:lumMod val="75000"/>
                </a:schemeClr>
              </a:solidFill>
              <a:latin typeface="+mn-lt"/>
            </a:endParaRPr>
          </a:p>
        </p:txBody>
      </p:sp>
    </p:spTree>
    <p:extLst>
      <p:ext uri="{BB962C8B-B14F-4D97-AF65-F5344CB8AC3E}">
        <p14:creationId xmlns:p14="http://schemas.microsoft.com/office/powerpoint/2010/main" val="258876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0237"/>
            <a:ext cx="9144000" cy="628876"/>
          </a:xfrm>
        </p:spPr>
        <p:txBody>
          <a:bodyPr>
            <a:normAutofit fontScale="90000"/>
          </a:bodyPr>
          <a:lstStyle/>
          <a:p>
            <a:pPr algn="ctr"/>
            <a:r>
              <a:rPr lang="es-MX" sz="4000" dirty="0" smtClean="0">
                <a:solidFill>
                  <a:schemeClr val="tx2">
                    <a:lumMod val="75000"/>
                  </a:schemeClr>
                </a:solidFill>
                <a:latin typeface="+mn-lt"/>
              </a:rPr>
              <a:t>Criterios de </a:t>
            </a:r>
            <a:r>
              <a:rPr lang="es-MX" sz="4000" dirty="0" err="1" smtClean="0">
                <a:solidFill>
                  <a:schemeClr val="tx2">
                    <a:lumMod val="75000"/>
                  </a:schemeClr>
                </a:solidFill>
                <a:latin typeface="+mn-lt"/>
              </a:rPr>
              <a:t>Presupuestación</a:t>
            </a:r>
            <a:endParaRPr lang="es-MX" sz="4000" dirty="0">
              <a:solidFill>
                <a:schemeClr val="tx2">
                  <a:lumMod val="75000"/>
                </a:schemeClr>
              </a:solidFill>
              <a:latin typeface="+mn-lt"/>
            </a:endParaRPr>
          </a:p>
        </p:txBody>
      </p:sp>
      <p:sp>
        <p:nvSpPr>
          <p:cNvPr id="13" name="Título 1"/>
          <p:cNvSpPr txBox="1">
            <a:spLocks/>
          </p:cNvSpPr>
          <p:nvPr/>
        </p:nvSpPr>
        <p:spPr>
          <a:xfrm>
            <a:off x="853816" y="923059"/>
            <a:ext cx="9144000" cy="15328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Arial" panose="020B0604020202020204" pitchFamily="34" charset="0"/>
              <a:buChar char="•"/>
            </a:pPr>
            <a:r>
              <a:rPr lang="es-MX" sz="1800" dirty="0" smtClean="0">
                <a:solidFill>
                  <a:schemeClr val="tx2">
                    <a:lumMod val="75000"/>
                  </a:schemeClr>
                </a:solidFill>
                <a:latin typeface="+mn-lt"/>
              </a:rPr>
              <a:t>Para la </a:t>
            </a:r>
            <a:r>
              <a:rPr lang="es-MX" sz="1800" dirty="0" err="1" smtClean="0">
                <a:solidFill>
                  <a:schemeClr val="tx2">
                    <a:lumMod val="75000"/>
                  </a:schemeClr>
                </a:solidFill>
                <a:latin typeface="+mn-lt"/>
              </a:rPr>
              <a:t>presupuestación</a:t>
            </a:r>
            <a:r>
              <a:rPr lang="es-MX" sz="1800" dirty="0" smtClean="0">
                <a:solidFill>
                  <a:schemeClr val="tx2">
                    <a:lumMod val="75000"/>
                  </a:schemeClr>
                </a:solidFill>
                <a:latin typeface="+mn-lt"/>
              </a:rPr>
              <a:t> del Capítulo 1000 “Servicios Personales” se realizó con base en la plantilla con la que se contaba al cierre de 2018, considerando los movimientos, en cuanto a la </a:t>
            </a:r>
            <a:r>
              <a:rPr lang="es-MX" sz="1800" dirty="0" err="1" smtClean="0">
                <a:solidFill>
                  <a:schemeClr val="tx2">
                    <a:lumMod val="75000"/>
                  </a:schemeClr>
                </a:solidFill>
                <a:latin typeface="+mn-lt"/>
              </a:rPr>
              <a:t>basificación</a:t>
            </a:r>
            <a:r>
              <a:rPr lang="es-MX" sz="1800" dirty="0" smtClean="0">
                <a:solidFill>
                  <a:schemeClr val="tx2">
                    <a:lumMod val="75000"/>
                  </a:schemeClr>
                </a:solidFill>
                <a:latin typeface="+mn-lt"/>
              </a:rPr>
              <a:t> de personal en la rama médica y administrativos, de igual manera se consideró el inicio de operaciones en 2019 de las nuevas unidades médicas como el Hospital General de León entre otras.</a:t>
            </a:r>
            <a:endParaRPr lang="es-MX" sz="1800" dirty="0">
              <a:solidFill>
                <a:schemeClr val="tx2">
                  <a:lumMod val="75000"/>
                </a:schemeClr>
              </a:solidFill>
              <a:latin typeface="+mn-lt"/>
            </a:endParaRPr>
          </a:p>
        </p:txBody>
      </p:sp>
    </p:spTree>
    <p:extLst>
      <p:ext uri="{BB962C8B-B14F-4D97-AF65-F5344CB8AC3E}">
        <p14:creationId xmlns:p14="http://schemas.microsoft.com/office/powerpoint/2010/main" val="4073204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